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9" r:id="rId4"/>
    <p:sldId id="256" r:id="rId5"/>
    <p:sldId id="262" r:id="rId6"/>
  </p:sldIdLst>
  <p:sldSz cx="12192000" cy="6858000"/>
  <p:notesSz cx="6797675" cy="987425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uise Berg" initials="LB" lastIdx="1" clrIdx="0">
    <p:extLst>
      <p:ext uri="{19B8F6BF-5375-455C-9EA6-DF929625EA0E}">
        <p15:presenceInfo xmlns:p15="http://schemas.microsoft.com/office/powerpoint/2012/main" userId="S-1-5-21-1256504268-3431418265-3434354384-109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4" d="100"/>
          <a:sy n="94" d="100"/>
        </p:scale>
        <p:origin x="96"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ouber\Documents\ULTRA-DD\cell%20assays\IFNa%20assays\IFN%20induction\Summary%20IFNa%20induction%20assay%20all%20patients%20and%20HC%202017062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ouber\Documents\ULTRA-DD\cell%20assays\IFNa%20assays\IFN%20induction\Summary%20IFNa%20induction%20assay%20all%20patients%20and%20HC%202017062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ouber\Documents\ULTRA-DD\cell%20assays\IFNa%20assays\IFN%20induction\IFNa%20Scarab%20data%202017-06-29.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errBars>
            <c:errBarType val="plus"/>
            <c:errValType val="cust"/>
            <c:noEndCap val="0"/>
            <c:plus>
              <c:numRef>
                <c:f>'Basal IFNa levels'!$K$3:$K$32</c:f>
                <c:numCache>
                  <c:formatCode>General</c:formatCode>
                  <c:ptCount val="30"/>
                  <c:pt idx="0">
                    <c:v>442.91999999999996</c:v>
                  </c:pt>
                  <c:pt idx="1">
                    <c:v>1934.1000000000001</c:v>
                  </c:pt>
                  <c:pt idx="2">
                    <c:v>945.86</c:v>
                  </c:pt>
                  <c:pt idx="3">
                    <c:v>125.91200000000001</c:v>
                  </c:pt>
                  <c:pt idx="4">
                    <c:v>93.539999999999992</c:v>
                  </c:pt>
                  <c:pt idx="5">
                    <c:v>19.797999999999998</c:v>
                  </c:pt>
                  <c:pt idx="6">
                    <c:v>320.77499999999998</c:v>
                  </c:pt>
                  <c:pt idx="7">
                    <c:v>84.56</c:v>
                  </c:pt>
                  <c:pt idx="8">
                    <c:v>906.7</c:v>
                  </c:pt>
                  <c:pt idx="9">
                    <c:v>36.93</c:v>
                  </c:pt>
                  <c:pt idx="10">
                    <c:v>68.156000000000006</c:v>
                  </c:pt>
                  <c:pt idx="11">
                    <c:v>2.5229999999999997</c:v>
                  </c:pt>
                  <c:pt idx="12">
                    <c:v>117.85499999999999</c:v>
                  </c:pt>
                  <c:pt idx="14">
                    <c:v>463.09</c:v>
                  </c:pt>
                  <c:pt idx="15">
                    <c:v>341.71800000000002</c:v>
                  </c:pt>
                  <c:pt idx="16">
                    <c:v>299.7</c:v>
                  </c:pt>
                  <c:pt idx="17">
                    <c:v>1502.45</c:v>
                  </c:pt>
                  <c:pt idx="18">
                    <c:v>3030</c:v>
                  </c:pt>
                  <c:pt idx="19">
                    <c:v>115.97999999999999</c:v>
                  </c:pt>
                  <c:pt idx="20">
                    <c:v>616</c:v>
                  </c:pt>
                  <c:pt idx="21">
                    <c:v>115.13</c:v>
                  </c:pt>
                  <c:pt idx="22">
                    <c:v>138.59</c:v>
                  </c:pt>
                  <c:pt idx="23">
                    <c:v>7165.8</c:v>
                  </c:pt>
                  <c:pt idx="24">
                    <c:v>743.34</c:v>
                  </c:pt>
                  <c:pt idx="25">
                    <c:v>107.52000000000001</c:v>
                  </c:pt>
                  <c:pt idx="26">
                    <c:v>126.57599999999999</c:v>
                  </c:pt>
                  <c:pt idx="27">
                    <c:v>417.69999999999993</c:v>
                  </c:pt>
                  <c:pt idx="28">
                    <c:v>10107.599999999999</c:v>
                  </c:pt>
                  <c:pt idx="29">
                    <c:v>426.3514479299912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multiLvlStrRef>
              <c:f>'Basal IFNa levels'!$A$3:$B$32</c:f>
              <c:multiLvlStrCache>
                <c:ptCount val="30"/>
                <c:lvl>
                  <c:pt idx="0">
                    <c:v>U15</c:v>
                  </c:pt>
                  <c:pt idx="1">
                    <c:v>U18</c:v>
                  </c:pt>
                  <c:pt idx="2">
                    <c:v>U28</c:v>
                  </c:pt>
                  <c:pt idx="3">
                    <c:v>U38</c:v>
                  </c:pt>
                  <c:pt idx="4">
                    <c:v>U42</c:v>
                  </c:pt>
                  <c:pt idx="5">
                    <c:v>U17</c:v>
                  </c:pt>
                  <c:pt idx="6">
                    <c:v>U21</c:v>
                  </c:pt>
                  <c:pt idx="7">
                    <c:v>U24</c:v>
                  </c:pt>
                  <c:pt idx="8">
                    <c:v>U26</c:v>
                  </c:pt>
                  <c:pt idx="9">
                    <c:v>U27</c:v>
                  </c:pt>
                  <c:pt idx="10">
                    <c:v>U37</c:v>
                  </c:pt>
                  <c:pt idx="11">
                    <c:v>U39</c:v>
                  </c:pt>
                  <c:pt idx="12">
                    <c:v>U40</c:v>
                  </c:pt>
                  <c:pt idx="13">
                    <c:v>U41</c:v>
                  </c:pt>
                  <c:pt idx="14">
                    <c:v>U43</c:v>
                  </c:pt>
                  <c:pt idx="15">
                    <c:v>U016</c:v>
                  </c:pt>
                  <c:pt idx="16">
                    <c:v>U019</c:v>
                  </c:pt>
                  <c:pt idx="17">
                    <c:v>U020</c:v>
                  </c:pt>
                  <c:pt idx="18">
                    <c:v>U023</c:v>
                  </c:pt>
                  <c:pt idx="19">
                    <c:v>U014</c:v>
                  </c:pt>
                  <c:pt idx="20">
                    <c:v>U022</c:v>
                  </c:pt>
                  <c:pt idx="21">
                    <c:v>U025</c:v>
                  </c:pt>
                  <c:pt idx="22">
                    <c:v>U029</c:v>
                  </c:pt>
                  <c:pt idx="23">
                    <c:v>HC12</c:v>
                  </c:pt>
                  <c:pt idx="24">
                    <c:v>HC13</c:v>
                  </c:pt>
                  <c:pt idx="25">
                    <c:v>HC14</c:v>
                  </c:pt>
                  <c:pt idx="26">
                    <c:v>HC15</c:v>
                  </c:pt>
                  <c:pt idx="27">
                    <c:v>HC16</c:v>
                  </c:pt>
                  <c:pt idx="28">
                    <c:v>HC17</c:v>
                  </c:pt>
                  <c:pt idx="29">
                    <c:v>HC29</c:v>
                  </c:pt>
                </c:lvl>
                <c:lvl>
                  <c:pt idx="0">
                    <c:v>SLE</c:v>
                  </c:pt>
                  <c:pt idx="5">
                    <c:v>SLE treated with hydroxychloroquin</c:v>
                  </c:pt>
                  <c:pt idx="15">
                    <c:v>myositis (DM)</c:v>
                  </c:pt>
                  <c:pt idx="19">
                    <c:v>myositis (PM)</c:v>
                  </c:pt>
                  <c:pt idx="23">
                    <c:v>healthy donors</c:v>
                  </c:pt>
                </c:lvl>
              </c:multiLvlStrCache>
            </c:multiLvlStrRef>
          </c:cat>
          <c:val>
            <c:numRef>
              <c:f>'Basal IFNa levels'!$H$3:$H$32</c:f>
              <c:numCache>
                <c:formatCode>0</c:formatCode>
                <c:ptCount val="30"/>
                <c:pt idx="0">
                  <c:v>1415.136</c:v>
                </c:pt>
                <c:pt idx="1">
                  <c:v>2832.0749999999998</c:v>
                </c:pt>
                <c:pt idx="2">
                  <c:v>2943.5</c:v>
                </c:pt>
                <c:pt idx="3">
                  <c:v>504.43</c:v>
                </c:pt>
                <c:pt idx="4">
                  <c:v>239.86</c:v>
                </c:pt>
                <c:pt idx="5">
                  <c:v>18.838000000000001</c:v>
                </c:pt>
                <c:pt idx="6">
                  <c:v>4773.45</c:v>
                </c:pt>
                <c:pt idx="7">
                  <c:v>874.88</c:v>
                </c:pt>
                <c:pt idx="8">
                  <c:v>8838.9</c:v>
                </c:pt>
                <c:pt idx="9">
                  <c:v>91.47</c:v>
                </c:pt>
                <c:pt idx="10">
                  <c:v>77.308000000000007</c:v>
                </c:pt>
                <c:pt idx="11">
                  <c:v>13.209</c:v>
                </c:pt>
                <c:pt idx="12">
                  <c:v>96.293999999999997</c:v>
                </c:pt>
                <c:pt idx="13">
                  <c:v>0</c:v>
                </c:pt>
                <c:pt idx="14">
                  <c:v>618.93999999999994</c:v>
                </c:pt>
                <c:pt idx="15">
                  <c:v>720.822</c:v>
                </c:pt>
                <c:pt idx="16">
                  <c:v>4399.125</c:v>
                </c:pt>
                <c:pt idx="17">
                  <c:v>6445.5</c:v>
                </c:pt>
                <c:pt idx="18">
                  <c:v>16185.800000000001</c:v>
                </c:pt>
                <c:pt idx="19">
                  <c:v>725.37599999999998</c:v>
                </c:pt>
                <c:pt idx="20">
                  <c:v>1446.8</c:v>
                </c:pt>
                <c:pt idx="21">
                  <c:v>522.79000000000008</c:v>
                </c:pt>
                <c:pt idx="22">
                  <c:v>1200.6199999999999</c:v>
                </c:pt>
                <c:pt idx="23">
                  <c:v>18250.599999999999</c:v>
                </c:pt>
                <c:pt idx="24">
                  <c:v>2114.8599999999997</c:v>
                </c:pt>
                <c:pt idx="25">
                  <c:v>1540.674</c:v>
                </c:pt>
                <c:pt idx="26">
                  <c:v>620.74199999999996</c:v>
                </c:pt>
                <c:pt idx="27">
                  <c:v>10285.700000000001</c:v>
                </c:pt>
                <c:pt idx="28">
                  <c:v>21702.2</c:v>
                </c:pt>
                <c:pt idx="29">
                  <c:v>427.50300000000004</c:v>
                </c:pt>
              </c:numCache>
            </c:numRef>
          </c:val>
        </c:ser>
        <c:dLbls>
          <c:showLegendKey val="0"/>
          <c:showVal val="0"/>
          <c:showCatName val="0"/>
          <c:showSerName val="0"/>
          <c:showPercent val="0"/>
          <c:showBubbleSize val="0"/>
        </c:dLbls>
        <c:gapWidth val="219"/>
        <c:overlap val="-27"/>
        <c:axId val="261966944"/>
        <c:axId val="261967504"/>
      </c:barChart>
      <c:catAx>
        <c:axId val="261966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61967504"/>
        <c:crosses val="autoZero"/>
        <c:auto val="1"/>
        <c:lblAlgn val="ctr"/>
        <c:lblOffset val="100"/>
        <c:noMultiLvlLbl val="0"/>
      </c:catAx>
      <c:valAx>
        <c:axId val="261967504"/>
        <c:scaling>
          <c:logBase val="1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err="1"/>
                  <a:t>IFN</a:t>
                </a:r>
                <a:r>
                  <a:rPr lang="en-US" dirty="0" err="1">
                    <a:latin typeface="Symbol" panose="05050102010706020507" pitchFamily="18" charset="2"/>
                  </a:rPr>
                  <a:t>a</a:t>
                </a:r>
                <a:r>
                  <a:rPr lang="en-US" dirty="0"/>
                  <a:t> </a:t>
                </a:r>
                <a:r>
                  <a:rPr lang="en-US" dirty="0" err="1"/>
                  <a:t>pg</a:t>
                </a:r>
                <a:r>
                  <a:rPr lang="en-US" dirty="0"/>
                  <a:t>/ml</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61966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dPt>
            <c:idx val="5"/>
            <c:marker>
              <c:symbol val="circle"/>
              <c:size val="5"/>
              <c:spPr>
                <a:solidFill>
                  <a:srgbClr val="FF0000"/>
                </a:solidFill>
                <a:ln w="9525">
                  <a:solidFill>
                    <a:schemeClr val="accent1"/>
                  </a:solidFill>
                </a:ln>
                <a:effectLst/>
              </c:spPr>
            </c:marker>
            <c:bubble3D val="0"/>
          </c:dPt>
          <c:dPt>
            <c:idx val="9"/>
            <c:marker>
              <c:symbol val="circle"/>
              <c:size val="5"/>
              <c:spPr>
                <a:solidFill>
                  <a:srgbClr val="FF0000"/>
                </a:solidFill>
                <a:ln w="9525">
                  <a:solidFill>
                    <a:schemeClr val="accent1"/>
                  </a:solidFill>
                </a:ln>
                <a:effectLst/>
              </c:spPr>
            </c:marker>
            <c:bubble3D val="0"/>
          </c:dPt>
          <c:dPt>
            <c:idx val="10"/>
            <c:marker>
              <c:symbol val="circle"/>
              <c:size val="5"/>
              <c:spPr>
                <a:solidFill>
                  <a:srgbClr val="FF0000"/>
                </a:solidFill>
                <a:ln w="9525">
                  <a:solidFill>
                    <a:schemeClr val="accent1"/>
                  </a:solidFill>
                </a:ln>
                <a:effectLst/>
              </c:spPr>
            </c:marker>
            <c:bubble3D val="0"/>
          </c:dPt>
          <c:dPt>
            <c:idx val="11"/>
            <c:marker>
              <c:symbol val="circle"/>
              <c:size val="5"/>
              <c:spPr>
                <a:solidFill>
                  <a:srgbClr val="FF0000"/>
                </a:solidFill>
                <a:ln w="9525">
                  <a:solidFill>
                    <a:schemeClr val="accent1"/>
                  </a:solidFill>
                </a:ln>
                <a:effectLst/>
              </c:spPr>
            </c:marker>
            <c:bubble3D val="0"/>
          </c:dPt>
          <c:dPt>
            <c:idx val="12"/>
            <c:marker>
              <c:symbol val="circle"/>
              <c:size val="5"/>
              <c:spPr>
                <a:solidFill>
                  <a:srgbClr val="FF0000"/>
                </a:solidFill>
                <a:ln w="9525">
                  <a:solidFill>
                    <a:schemeClr val="accent1"/>
                  </a:solidFill>
                </a:ln>
                <a:effectLst/>
              </c:spPr>
            </c:marker>
            <c:bubble3D val="0"/>
          </c:dPt>
          <c:dPt>
            <c:idx val="13"/>
            <c:marker>
              <c:symbol val="circle"/>
              <c:size val="5"/>
              <c:spPr>
                <a:solidFill>
                  <a:srgbClr val="FF0000"/>
                </a:solidFill>
                <a:ln w="9525">
                  <a:solidFill>
                    <a:schemeClr val="accent1"/>
                  </a:solidFill>
                </a:ln>
                <a:effectLst/>
              </c:spPr>
            </c:marker>
            <c:bubble3D val="0"/>
          </c:dPt>
          <c:xVal>
            <c:numRef>
              <c:f>'Basal IFNa levels'!$E$3:$E$32</c:f>
              <c:numCache>
                <c:formatCode>General</c:formatCode>
                <c:ptCount val="30"/>
                <c:pt idx="0">
                  <c:v>1.04</c:v>
                </c:pt>
                <c:pt idx="1">
                  <c:v>2.0699999999999998</c:v>
                </c:pt>
                <c:pt idx="2">
                  <c:v>0.28000000000000003</c:v>
                </c:pt>
                <c:pt idx="3">
                  <c:v>0.91</c:v>
                </c:pt>
                <c:pt idx="4">
                  <c:v>1.7</c:v>
                </c:pt>
                <c:pt idx="5">
                  <c:v>0.73</c:v>
                </c:pt>
                <c:pt idx="6">
                  <c:v>1.45</c:v>
                </c:pt>
                <c:pt idx="7">
                  <c:v>0.87</c:v>
                </c:pt>
                <c:pt idx="8">
                  <c:v>2.08</c:v>
                </c:pt>
                <c:pt idx="9">
                  <c:v>0.86</c:v>
                </c:pt>
                <c:pt idx="10">
                  <c:v>0.45</c:v>
                </c:pt>
                <c:pt idx="11">
                  <c:v>0.34</c:v>
                </c:pt>
                <c:pt idx="12">
                  <c:v>1.07</c:v>
                </c:pt>
                <c:pt idx="13">
                  <c:v>0.16</c:v>
                </c:pt>
                <c:pt idx="14">
                  <c:v>0.28999999999999998</c:v>
                </c:pt>
                <c:pt idx="15">
                  <c:v>0.9</c:v>
                </c:pt>
                <c:pt idx="16">
                  <c:v>1.98</c:v>
                </c:pt>
                <c:pt idx="17">
                  <c:v>1.33</c:v>
                </c:pt>
                <c:pt idx="18">
                  <c:v>2.4700000000000002</c:v>
                </c:pt>
                <c:pt idx="19">
                  <c:v>0.43</c:v>
                </c:pt>
                <c:pt idx="20">
                  <c:v>2.19</c:v>
                </c:pt>
                <c:pt idx="21">
                  <c:v>1.72</c:v>
                </c:pt>
                <c:pt idx="22">
                  <c:v>0.39</c:v>
                </c:pt>
                <c:pt idx="23">
                  <c:v>0.75</c:v>
                </c:pt>
                <c:pt idx="24">
                  <c:v>1.51</c:v>
                </c:pt>
                <c:pt idx="26">
                  <c:v>1.26</c:v>
                </c:pt>
                <c:pt idx="27">
                  <c:v>2.4E-2</c:v>
                </c:pt>
                <c:pt idx="28">
                  <c:v>2.4E-2</c:v>
                </c:pt>
              </c:numCache>
            </c:numRef>
          </c:xVal>
          <c:yVal>
            <c:numRef>
              <c:f>'Basal IFNa levels'!$H$3:$H$32</c:f>
              <c:numCache>
                <c:formatCode>0</c:formatCode>
                <c:ptCount val="30"/>
                <c:pt idx="0">
                  <c:v>1415.136</c:v>
                </c:pt>
                <c:pt idx="1">
                  <c:v>2832.0749999999998</c:v>
                </c:pt>
                <c:pt idx="2">
                  <c:v>2943.5</c:v>
                </c:pt>
                <c:pt idx="3">
                  <c:v>504.43</c:v>
                </c:pt>
                <c:pt idx="4">
                  <c:v>239.86</c:v>
                </c:pt>
                <c:pt idx="5">
                  <c:v>18.838000000000001</c:v>
                </c:pt>
                <c:pt idx="6">
                  <c:v>4773.45</c:v>
                </c:pt>
                <c:pt idx="7">
                  <c:v>874.88</c:v>
                </c:pt>
                <c:pt idx="8">
                  <c:v>8838.9</c:v>
                </c:pt>
                <c:pt idx="9">
                  <c:v>91.47</c:v>
                </c:pt>
                <c:pt idx="10">
                  <c:v>77.308000000000007</c:v>
                </c:pt>
                <c:pt idx="11">
                  <c:v>13.209</c:v>
                </c:pt>
                <c:pt idx="12">
                  <c:v>96.293999999999997</c:v>
                </c:pt>
                <c:pt idx="13">
                  <c:v>0</c:v>
                </c:pt>
                <c:pt idx="14">
                  <c:v>618.93999999999994</c:v>
                </c:pt>
                <c:pt idx="15">
                  <c:v>720.822</c:v>
                </c:pt>
                <c:pt idx="16">
                  <c:v>4399.125</c:v>
                </c:pt>
                <c:pt idx="17">
                  <c:v>6445.5</c:v>
                </c:pt>
                <c:pt idx="18">
                  <c:v>16185.800000000001</c:v>
                </c:pt>
                <c:pt idx="19">
                  <c:v>725.37599999999998</c:v>
                </c:pt>
                <c:pt idx="20">
                  <c:v>1446.8</c:v>
                </c:pt>
                <c:pt idx="21">
                  <c:v>522.79000000000008</c:v>
                </c:pt>
                <c:pt idx="22">
                  <c:v>1200.6199999999999</c:v>
                </c:pt>
                <c:pt idx="23">
                  <c:v>18250.599999999999</c:v>
                </c:pt>
                <c:pt idx="24">
                  <c:v>2114.8599999999997</c:v>
                </c:pt>
                <c:pt idx="25">
                  <c:v>1540.674</c:v>
                </c:pt>
                <c:pt idx="26">
                  <c:v>620.74199999999996</c:v>
                </c:pt>
                <c:pt idx="27">
                  <c:v>10285.700000000001</c:v>
                </c:pt>
                <c:pt idx="28">
                  <c:v>21702.2</c:v>
                </c:pt>
                <c:pt idx="29">
                  <c:v>427.50300000000004</c:v>
                </c:pt>
              </c:numCache>
            </c:numRef>
          </c:yVal>
          <c:smooth val="0"/>
        </c:ser>
        <c:dLbls>
          <c:showLegendKey val="0"/>
          <c:showVal val="0"/>
          <c:showCatName val="0"/>
          <c:showSerName val="0"/>
          <c:showPercent val="0"/>
          <c:showBubbleSize val="0"/>
        </c:dLbls>
        <c:axId val="263791328"/>
        <c:axId val="263791888"/>
      </c:scatterChart>
      <c:valAx>
        <c:axId val="263791328"/>
        <c:scaling>
          <c:orientation val="minMax"/>
          <c:max val="2.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pDC</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63791888"/>
        <c:crosses val="autoZero"/>
        <c:crossBetween val="midCat"/>
      </c:valAx>
      <c:valAx>
        <c:axId val="2637918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err="1"/>
                  <a:t>IFN</a:t>
                </a:r>
                <a:r>
                  <a:rPr lang="en-US" dirty="0" err="1">
                    <a:latin typeface="Symbol" panose="05050102010706020507" pitchFamily="18" charset="2"/>
                  </a:rPr>
                  <a:t>a</a:t>
                </a:r>
                <a:r>
                  <a:rPr lang="en-US" dirty="0"/>
                  <a:t> </a:t>
                </a:r>
                <a:r>
                  <a:rPr lang="en-US" dirty="0" err="1"/>
                  <a:t>pg</a:t>
                </a:r>
                <a:r>
                  <a:rPr lang="en-US" dirty="0"/>
                  <a:t>/ml</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6379132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'p&lt;0,07 graphs'!$K$2:$L$2</c:f>
              <c:strCache>
                <c:ptCount val="2"/>
                <c:pt idx="0">
                  <c:v>HC</c:v>
                </c:pt>
                <c:pt idx="1">
                  <c:v>HC012</c:v>
                </c:pt>
              </c:strCache>
            </c:strRef>
          </c:tx>
          <c:spPr>
            <a:ln w="28575" cap="rnd">
              <a:noFill/>
              <a:round/>
            </a:ln>
            <a:effectLst/>
          </c:spPr>
          <c:marker>
            <c:symbol val="circle"/>
            <c:size val="5"/>
            <c:spPr>
              <a:solidFill>
                <a:schemeClr val="accent1"/>
              </a:solidFill>
              <a:ln w="9525">
                <a:solidFill>
                  <a:schemeClr val="accent1"/>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graphs'!$M$2:$U$2</c:f>
              <c:numCache>
                <c:formatCode>General</c:formatCode>
                <c:ptCount val="9"/>
                <c:pt idx="2">
                  <c:v>0.38019100761884322</c:v>
                </c:pt>
                <c:pt idx="3">
                  <c:v>2.7256143363021783E-2</c:v>
                </c:pt>
              </c:numCache>
            </c:numRef>
          </c:val>
          <c:smooth val="0"/>
        </c:ser>
        <c:ser>
          <c:idx val="1"/>
          <c:order val="1"/>
          <c:tx>
            <c:strRef>
              <c:f>'p&lt;0,07 graphs'!$K$3:$L$3</c:f>
              <c:strCache>
                <c:ptCount val="2"/>
                <c:pt idx="0">
                  <c:v>HC</c:v>
                </c:pt>
                <c:pt idx="1">
                  <c:v>HC013</c:v>
                </c:pt>
              </c:strCache>
            </c:strRef>
          </c:tx>
          <c:spPr>
            <a:ln w="28575" cap="rnd">
              <a:noFill/>
              <a:round/>
            </a:ln>
            <a:effectLst/>
          </c:spPr>
          <c:marker>
            <c:symbol val="circle"/>
            <c:size val="5"/>
            <c:spPr>
              <a:solidFill>
                <a:schemeClr val="accent2"/>
              </a:solidFill>
              <a:ln w="9525">
                <a:solidFill>
                  <a:schemeClr val="accent2"/>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graphs'!$M$3:$U$3</c:f>
              <c:numCache>
                <c:formatCode>General</c:formatCode>
                <c:ptCount val="9"/>
                <c:pt idx="2">
                  <c:v>0.6458797327394209</c:v>
                </c:pt>
                <c:pt idx="3">
                  <c:v>3.1180400890868598E-2</c:v>
                </c:pt>
              </c:numCache>
            </c:numRef>
          </c:val>
          <c:smooth val="0"/>
        </c:ser>
        <c:ser>
          <c:idx val="2"/>
          <c:order val="2"/>
          <c:tx>
            <c:strRef>
              <c:f>'p&lt;0,07 graphs'!$K$4:$L$4</c:f>
              <c:strCache>
                <c:ptCount val="2"/>
                <c:pt idx="0">
                  <c:v>HC</c:v>
                </c:pt>
                <c:pt idx="1">
                  <c:v>HC014</c:v>
                </c:pt>
              </c:strCache>
            </c:strRef>
          </c:tx>
          <c:spPr>
            <a:ln w="28575" cap="rnd">
              <a:noFill/>
              <a:round/>
            </a:ln>
            <a:effectLst/>
          </c:spPr>
          <c:marker>
            <c:symbol val="circle"/>
            <c:size val="5"/>
            <c:spPr>
              <a:solidFill>
                <a:schemeClr val="accent3"/>
              </a:solidFill>
              <a:ln w="9525">
                <a:solidFill>
                  <a:schemeClr val="accent3"/>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graphs'!$M$4:$U$4</c:f>
              <c:numCache>
                <c:formatCode>General</c:formatCode>
                <c:ptCount val="9"/>
                <c:pt idx="0">
                  <c:v>2.9492273730684326</c:v>
                </c:pt>
                <c:pt idx="1">
                  <c:v>2.0618101545253862</c:v>
                </c:pt>
                <c:pt idx="2">
                  <c:v>1.0838852097130243</c:v>
                </c:pt>
              </c:numCache>
            </c:numRef>
          </c:val>
          <c:smooth val="0"/>
        </c:ser>
        <c:ser>
          <c:idx val="3"/>
          <c:order val="3"/>
          <c:tx>
            <c:strRef>
              <c:f>'p&lt;0,07 graphs'!$K$5:$L$5</c:f>
              <c:strCache>
                <c:ptCount val="2"/>
                <c:pt idx="0">
                  <c:v>HC</c:v>
                </c:pt>
                <c:pt idx="1">
                  <c:v>HC015</c:v>
                </c:pt>
              </c:strCache>
            </c:strRef>
          </c:tx>
          <c:spPr>
            <a:ln w="28575" cap="rnd">
              <a:noFill/>
              <a:round/>
            </a:ln>
            <a:effectLst/>
          </c:spPr>
          <c:marker>
            <c:symbol val="circle"/>
            <c:size val="5"/>
            <c:spPr>
              <a:solidFill>
                <a:schemeClr val="accent4"/>
              </a:solidFill>
              <a:ln w="9525">
                <a:solidFill>
                  <a:schemeClr val="accent4"/>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graphs'!$M$5:$U$5</c:f>
              <c:numCache>
                <c:formatCode>General</c:formatCode>
                <c:ptCount val="9"/>
                <c:pt idx="0">
                  <c:v>3.6890459363957597</c:v>
                </c:pt>
                <c:pt idx="1">
                  <c:v>1.9399293286219081</c:v>
                </c:pt>
                <c:pt idx="2">
                  <c:v>0.2332155477031802</c:v>
                </c:pt>
                <c:pt idx="3">
                  <c:v>0.13074204946996468</c:v>
                </c:pt>
                <c:pt idx="4">
                  <c:v>3.2049469964664312</c:v>
                </c:pt>
              </c:numCache>
            </c:numRef>
          </c:val>
          <c:smooth val="0"/>
        </c:ser>
        <c:ser>
          <c:idx val="4"/>
          <c:order val="4"/>
          <c:tx>
            <c:strRef>
              <c:f>'p&lt;0,07 graphs'!$K$6:$L$6</c:f>
              <c:strCache>
                <c:ptCount val="2"/>
                <c:pt idx="0">
                  <c:v>HC</c:v>
                </c:pt>
                <c:pt idx="1">
                  <c:v>HC016</c:v>
                </c:pt>
              </c:strCache>
            </c:strRef>
          </c:tx>
          <c:spPr>
            <a:ln w="28575" cap="rnd">
              <a:noFill/>
              <a:round/>
            </a:ln>
            <a:effectLst/>
          </c:spPr>
          <c:marker>
            <c:symbol val="circle"/>
            <c:size val="5"/>
            <c:spPr>
              <a:solidFill>
                <a:schemeClr val="accent5"/>
              </a:solidFill>
              <a:ln w="9525">
                <a:solidFill>
                  <a:schemeClr val="accent5"/>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graphs'!$M$6:$U$6</c:f>
              <c:numCache>
                <c:formatCode>General</c:formatCode>
                <c:ptCount val="9"/>
                <c:pt idx="6">
                  <c:v>0.83948539136707945</c:v>
                </c:pt>
                <c:pt idx="7">
                  <c:v>1.774446823697359</c:v>
                </c:pt>
                <c:pt idx="8">
                  <c:v>0.65853072021161474</c:v>
                </c:pt>
              </c:numCache>
            </c:numRef>
          </c:val>
          <c:smooth val="0"/>
        </c:ser>
        <c:ser>
          <c:idx val="5"/>
          <c:order val="5"/>
          <c:tx>
            <c:strRef>
              <c:f>'p&lt;0,07 graphs'!$K$7:$L$7</c:f>
              <c:strCache>
                <c:ptCount val="2"/>
                <c:pt idx="0">
                  <c:v>HC</c:v>
                </c:pt>
                <c:pt idx="1">
                  <c:v>HC017</c:v>
                </c:pt>
              </c:strCache>
            </c:strRef>
          </c:tx>
          <c:spPr>
            <a:ln w="28575" cap="rnd">
              <a:noFill/>
              <a:round/>
            </a:ln>
            <a:effectLst/>
          </c:spPr>
          <c:marker>
            <c:symbol val="circle"/>
            <c:size val="5"/>
            <c:spPr>
              <a:solidFill>
                <a:schemeClr val="accent6"/>
              </a:solidFill>
              <a:ln w="9525">
                <a:solidFill>
                  <a:schemeClr val="accent6"/>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graphs'!$M$7:$U$7</c:f>
              <c:numCache>
                <c:formatCode>General</c:formatCode>
                <c:ptCount val="9"/>
                <c:pt idx="5">
                  <c:v>0.31419721218378938</c:v>
                </c:pt>
                <c:pt idx="6">
                  <c:v>0.62942694889003614</c:v>
                </c:pt>
                <c:pt idx="7">
                  <c:v>0.91656612529002324</c:v>
                </c:pt>
                <c:pt idx="8">
                  <c:v>0.19896747547754259</c:v>
                </c:pt>
              </c:numCache>
            </c:numRef>
          </c:val>
          <c:smooth val="0"/>
        </c:ser>
        <c:ser>
          <c:idx val="6"/>
          <c:order val="6"/>
          <c:tx>
            <c:strRef>
              <c:f>'p&lt;0,07 graphs'!$K$8:$L$8</c:f>
              <c:strCache>
                <c:ptCount val="2"/>
                <c:pt idx="0">
                  <c:v>HC</c:v>
                </c:pt>
                <c:pt idx="1">
                  <c:v>HC029</c:v>
                </c:pt>
              </c:strCache>
            </c:strRef>
          </c:tx>
          <c:spPr>
            <a:ln w="28575" cap="rnd">
              <a:noFill/>
              <a:round/>
            </a:ln>
            <a:effectLst/>
          </c:spPr>
          <c:marker>
            <c:symbol val="circle"/>
            <c:size val="5"/>
            <c:spPr>
              <a:solidFill>
                <a:schemeClr val="accent1">
                  <a:lumMod val="60000"/>
                </a:schemeClr>
              </a:solidFill>
              <a:ln w="9525">
                <a:solidFill>
                  <a:schemeClr val="accent1">
                    <a:lumMod val="6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graphs'!$M$8:$U$8</c:f>
              <c:numCache>
                <c:formatCode>General</c:formatCode>
                <c:ptCount val="9"/>
                <c:pt idx="5">
                  <c:v>0.1751412429378531</c:v>
                </c:pt>
                <c:pt idx="7">
                  <c:v>0.8440233236151603</c:v>
                </c:pt>
                <c:pt idx="8">
                  <c:v>0.87005649717514122</c:v>
                </c:pt>
              </c:numCache>
            </c:numRef>
          </c:val>
          <c:smooth val="0"/>
        </c:ser>
        <c:ser>
          <c:idx val="7"/>
          <c:order val="7"/>
          <c:tx>
            <c:strRef>
              <c:f>'p&lt;0,07 graphs'!$K$9:$L$9</c:f>
              <c:strCache>
                <c:ptCount val="2"/>
                <c:pt idx="0">
                  <c:v>IIM</c:v>
                </c:pt>
                <c:pt idx="1">
                  <c:v>ULTRA016</c:v>
                </c:pt>
              </c:strCache>
            </c:strRef>
          </c:tx>
          <c:spPr>
            <a:ln w="28575" cap="rnd">
              <a:noFill/>
              <a:round/>
            </a:ln>
            <a:effectLst/>
          </c:spPr>
          <c:marker>
            <c:symbol val="circle"/>
            <c:size val="5"/>
            <c:spPr>
              <a:solidFill>
                <a:schemeClr val="accent2">
                  <a:lumMod val="60000"/>
                </a:schemeClr>
              </a:solidFill>
              <a:ln w="9525">
                <a:solidFill>
                  <a:schemeClr val="accent2">
                    <a:lumMod val="6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graphs'!$M$9:$U$9</c:f>
              <c:numCache>
                <c:formatCode>General</c:formatCode>
                <c:ptCount val="9"/>
                <c:pt idx="0">
                  <c:v>7.3964497041420119</c:v>
                </c:pt>
                <c:pt idx="1">
                  <c:v>1.0281065088757397</c:v>
                </c:pt>
                <c:pt idx="2">
                  <c:v>3.5502958579881658E-2</c:v>
                </c:pt>
                <c:pt idx="3">
                  <c:v>7.3964497041420114E-3</c:v>
                </c:pt>
                <c:pt idx="4">
                  <c:v>1.3372781065088757</c:v>
                </c:pt>
                <c:pt idx="7">
                  <c:v>0.26775147928994081</c:v>
                </c:pt>
              </c:numCache>
            </c:numRef>
          </c:val>
          <c:smooth val="0"/>
        </c:ser>
        <c:ser>
          <c:idx val="8"/>
          <c:order val="8"/>
          <c:tx>
            <c:strRef>
              <c:f>'p&lt;0,07 graphs'!$K$10:$L$10</c:f>
              <c:strCache>
                <c:ptCount val="2"/>
                <c:pt idx="0">
                  <c:v>IIM</c:v>
                </c:pt>
                <c:pt idx="1">
                  <c:v>ULTRA019</c:v>
                </c:pt>
              </c:strCache>
            </c:strRef>
          </c:tx>
          <c:spPr>
            <a:ln w="28575" cap="rnd">
              <a:noFill/>
              <a:round/>
            </a:ln>
            <a:effectLst/>
          </c:spPr>
          <c:marker>
            <c:symbol val="circle"/>
            <c:size val="5"/>
            <c:spPr>
              <a:solidFill>
                <a:schemeClr val="accent3">
                  <a:lumMod val="60000"/>
                </a:schemeClr>
              </a:solidFill>
              <a:ln w="9525">
                <a:solidFill>
                  <a:schemeClr val="accent3">
                    <a:lumMod val="6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graphs'!$M$10:$U$10</c:f>
              <c:numCache>
                <c:formatCode>General</c:formatCode>
                <c:ptCount val="9"/>
                <c:pt idx="0">
                  <c:v>1.2790313703907541</c:v>
                </c:pt>
                <c:pt idx="1">
                  <c:v>0.2380297193175564</c:v>
                </c:pt>
                <c:pt idx="4">
                  <c:v>0.4551458447991194</c:v>
                </c:pt>
                <c:pt idx="7">
                  <c:v>0.36956521739130432</c:v>
                </c:pt>
              </c:numCache>
            </c:numRef>
          </c:val>
          <c:smooth val="0"/>
        </c:ser>
        <c:ser>
          <c:idx val="9"/>
          <c:order val="9"/>
          <c:tx>
            <c:strRef>
              <c:f>'p&lt;0,07 graphs'!$K$11:$L$11</c:f>
              <c:strCache>
                <c:ptCount val="2"/>
                <c:pt idx="0">
                  <c:v>IIM</c:v>
                </c:pt>
                <c:pt idx="1">
                  <c:v>ULTRA020</c:v>
                </c:pt>
              </c:strCache>
            </c:strRef>
          </c:tx>
          <c:spPr>
            <a:ln w="28575" cap="rnd">
              <a:noFill/>
              <a:round/>
            </a:ln>
            <a:effectLst/>
          </c:spPr>
          <c:marker>
            <c:symbol val="circle"/>
            <c:size val="5"/>
            <c:spPr>
              <a:solidFill>
                <a:schemeClr val="accent4">
                  <a:lumMod val="60000"/>
                </a:schemeClr>
              </a:solidFill>
              <a:ln w="9525">
                <a:solidFill>
                  <a:schemeClr val="accent4">
                    <a:lumMod val="6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graphs'!$M$11:$U$11</c:f>
              <c:numCache>
                <c:formatCode>General</c:formatCode>
                <c:ptCount val="9"/>
                <c:pt idx="0">
                  <c:v>1.4009368494101317</c:v>
                </c:pt>
                <c:pt idx="1">
                  <c:v>0.61571825121443446</c:v>
                </c:pt>
                <c:pt idx="2">
                  <c:v>0.4068355308813324</c:v>
                </c:pt>
                <c:pt idx="3">
                  <c:v>0.44569743233865372</c:v>
                </c:pt>
                <c:pt idx="4">
                  <c:v>0.65909090909090906</c:v>
                </c:pt>
                <c:pt idx="7">
                  <c:v>0.70350451075641918</c:v>
                </c:pt>
              </c:numCache>
            </c:numRef>
          </c:val>
          <c:smooth val="0"/>
        </c:ser>
        <c:ser>
          <c:idx val="10"/>
          <c:order val="10"/>
          <c:tx>
            <c:strRef>
              <c:f>'p&lt;0,07 graphs'!$K$12:$L$12</c:f>
              <c:strCache>
                <c:ptCount val="2"/>
                <c:pt idx="0">
                  <c:v>IIM</c:v>
                </c:pt>
                <c:pt idx="1">
                  <c:v>ULTRA023</c:v>
                </c:pt>
              </c:strCache>
            </c:strRef>
          </c:tx>
          <c:spPr>
            <a:ln w="28575" cap="rnd">
              <a:noFill/>
              <a:round/>
            </a:ln>
            <a:effectLst/>
          </c:spPr>
          <c:marker>
            <c:symbol val="circle"/>
            <c:size val="5"/>
            <c:spPr>
              <a:solidFill>
                <a:schemeClr val="accent5">
                  <a:lumMod val="60000"/>
                </a:schemeClr>
              </a:solidFill>
              <a:ln w="9525">
                <a:solidFill>
                  <a:schemeClr val="accent5">
                    <a:lumMod val="6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graphs'!$M$12:$U$12</c:f>
              <c:numCache>
                <c:formatCode>General</c:formatCode>
                <c:ptCount val="9"/>
                <c:pt idx="1">
                  <c:v>0.77736636596203046</c:v>
                </c:pt>
                <c:pt idx="5">
                  <c:v>0.32812710381042143</c:v>
                </c:pt>
                <c:pt idx="6">
                  <c:v>0.74814864682913695</c:v>
                </c:pt>
                <c:pt idx="7">
                  <c:v>0.7480133161512027</c:v>
                </c:pt>
                <c:pt idx="8">
                  <c:v>0.19186751043489969</c:v>
                </c:pt>
              </c:numCache>
            </c:numRef>
          </c:val>
          <c:smooth val="0"/>
        </c:ser>
        <c:ser>
          <c:idx val="11"/>
          <c:order val="11"/>
          <c:tx>
            <c:strRef>
              <c:f>'p&lt;0,07 graphs'!$K$13:$L$13</c:f>
              <c:strCache>
                <c:ptCount val="2"/>
                <c:pt idx="0">
                  <c:v>IIM</c:v>
                </c:pt>
                <c:pt idx="1">
                  <c:v>ULTRA014</c:v>
                </c:pt>
              </c:strCache>
            </c:strRef>
          </c:tx>
          <c:spPr>
            <a:ln w="28575" cap="rnd">
              <a:noFill/>
              <a:round/>
            </a:ln>
            <a:effectLst/>
          </c:spPr>
          <c:marker>
            <c:symbol val="circle"/>
            <c:size val="5"/>
            <c:spPr>
              <a:solidFill>
                <a:schemeClr val="accent6">
                  <a:lumMod val="60000"/>
                </a:schemeClr>
              </a:solidFill>
              <a:ln w="9525">
                <a:solidFill>
                  <a:schemeClr val="accent6">
                    <a:lumMod val="6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graphs'!$M$13:$U$13</c:f>
              <c:numCache>
                <c:formatCode>General</c:formatCode>
                <c:ptCount val="9"/>
                <c:pt idx="0">
                  <c:v>0.74865073245952196</c:v>
                </c:pt>
                <c:pt idx="1">
                  <c:v>0.52814186584425593</c:v>
                </c:pt>
                <c:pt idx="2">
                  <c:v>0.4155744024672321</c:v>
                </c:pt>
                <c:pt idx="3">
                  <c:v>0.13492675404780263</c:v>
                </c:pt>
                <c:pt idx="4">
                  <c:v>0.76098689282960674</c:v>
                </c:pt>
                <c:pt idx="7">
                  <c:v>0.28218966846569005</c:v>
                </c:pt>
              </c:numCache>
            </c:numRef>
          </c:val>
          <c:smooth val="0"/>
        </c:ser>
        <c:ser>
          <c:idx val="12"/>
          <c:order val="12"/>
          <c:tx>
            <c:strRef>
              <c:f>'p&lt;0,07 graphs'!$K$14:$L$14</c:f>
              <c:strCache>
                <c:ptCount val="2"/>
                <c:pt idx="0">
                  <c:v>IIM</c:v>
                </c:pt>
                <c:pt idx="1">
                  <c:v>ULTRA022</c:v>
                </c:pt>
              </c:strCache>
            </c:strRef>
          </c:tx>
          <c:spPr>
            <a:ln w="28575" cap="rnd">
              <a:noFill/>
              <a:round/>
            </a:ln>
            <a:effectLst/>
          </c:spPr>
          <c:marker>
            <c:symbol val="circle"/>
            <c:size val="5"/>
            <c:spPr>
              <a:solidFill>
                <a:schemeClr val="accent1">
                  <a:lumMod val="80000"/>
                  <a:lumOff val="20000"/>
                </a:schemeClr>
              </a:solidFill>
              <a:ln w="9525">
                <a:solidFill>
                  <a:schemeClr val="accent1">
                    <a:lumMod val="80000"/>
                    <a:lumOff val="2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graphs'!$M$14:$U$14</c:f>
              <c:numCache>
                <c:formatCode>General</c:formatCode>
                <c:ptCount val="9"/>
                <c:pt idx="0">
                  <c:v>1.1448028673835124</c:v>
                </c:pt>
                <c:pt idx="1">
                  <c:v>0.26594982078853047</c:v>
                </c:pt>
                <c:pt idx="4">
                  <c:v>0.382078853046595</c:v>
                </c:pt>
                <c:pt idx="5">
                  <c:v>0</c:v>
                </c:pt>
                <c:pt idx="6">
                  <c:v>0.87108262108262113</c:v>
                </c:pt>
                <c:pt idx="7">
                  <c:v>1.3612903225806452</c:v>
                </c:pt>
                <c:pt idx="8">
                  <c:v>2.116096866096866</c:v>
                </c:pt>
              </c:numCache>
            </c:numRef>
          </c:val>
          <c:smooth val="0"/>
        </c:ser>
        <c:ser>
          <c:idx val="13"/>
          <c:order val="13"/>
          <c:tx>
            <c:strRef>
              <c:f>'p&lt;0,07 graphs'!$K$15:$L$15</c:f>
              <c:strCache>
                <c:ptCount val="2"/>
                <c:pt idx="0">
                  <c:v>IIM</c:v>
                </c:pt>
                <c:pt idx="1">
                  <c:v>ULTRA025</c:v>
                </c:pt>
              </c:strCache>
            </c:strRef>
          </c:tx>
          <c:spPr>
            <a:ln w="28575" cap="rnd">
              <a:noFill/>
              <a:round/>
            </a:ln>
            <a:effectLst/>
          </c:spPr>
          <c:marker>
            <c:symbol val="circle"/>
            <c:size val="5"/>
            <c:spPr>
              <a:solidFill>
                <a:schemeClr val="accent2">
                  <a:lumMod val="80000"/>
                  <a:lumOff val="20000"/>
                </a:schemeClr>
              </a:solidFill>
              <a:ln w="9525">
                <a:solidFill>
                  <a:schemeClr val="accent2">
                    <a:lumMod val="80000"/>
                    <a:lumOff val="2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graphs'!$M$15:$U$15</c:f>
              <c:numCache>
                <c:formatCode>General</c:formatCode>
                <c:ptCount val="9"/>
                <c:pt idx="5">
                  <c:v>4.2826552462526764E-2</c:v>
                </c:pt>
                <c:pt idx="6">
                  <c:v>0.62624584717607978</c:v>
                </c:pt>
                <c:pt idx="7">
                  <c:v>1.0149892933618843</c:v>
                </c:pt>
                <c:pt idx="8">
                  <c:v>1.1627906976744186E-2</c:v>
                </c:pt>
              </c:numCache>
            </c:numRef>
          </c:val>
          <c:smooth val="0"/>
        </c:ser>
        <c:ser>
          <c:idx val="14"/>
          <c:order val="14"/>
          <c:tx>
            <c:strRef>
              <c:f>'p&lt;0,07 graphs'!$K$16:$L$16</c:f>
              <c:strCache>
                <c:ptCount val="2"/>
                <c:pt idx="0">
                  <c:v>IIM</c:v>
                </c:pt>
                <c:pt idx="1">
                  <c:v>ULTRA029</c:v>
                </c:pt>
              </c:strCache>
            </c:strRef>
          </c:tx>
          <c:spPr>
            <a:ln w="28575" cap="rnd">
              <a:noFill/>
              <a:round/>
            </a:ln>
            <a:effectLst/>
          </c:spPr>
          <c:marker>
            <c:symbol val="circle"/>
            <c:size val="5"/>
            <c:spPr>
              <a:solidFill>
                <a:schemeClr val="accent3">
                  <a:lumMod val="80000"/>
                  <a:lumOff val="20000"/>
                </a:schemeClr>
              </a:solidFill>
              <a:ln w="9525">
                <a:solidFill>
                  <a:schemeClr val="accent3">
                    <a:lumMod val="80000"/>
                    <a:lumOff val="2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graphs'!$M$16:$U$16</c:f>
              <c:numCache>
                <c:formatCode>General</c:formatCode>
                <c:ptCount val="9"/>
                <c:pt idx="5">
                  <c:v>0.24352750809061488</c:v>
                </c:pt>
                <c:pt idx="6">
                  <c:v>0.35760517799352753</c:v>
                </c:pt>
                <c:pt idx="7">
                  <c:v>0.43623481781376516</c:v>
                </c:pt>
                <c:pt idx="8">
                  <c:v>0</c:v>
                </c:pt>
              </c:numCache>
            </c:numRef>
          </c:val>
          <c:smooth val="0"/>
        </c:ser>
        <c:ser>
          <c:idx val="15"/>
          <c:order val="15"/>
          <c:tx>
            <c:strRef>
              <c:f>'p&lt;0,07 graphs'!$K$17:$L$17</c:f>
              <c:strCache>
                <c:ptCount val="2"/>
                <c:pt idx="0">
                  <c:v>SLE</c:v>
                </c:pt>
                <c:pt idx="1">
                  <c:v>ULTRA015</c:v>
                </c:pt>
              </c:strCache>
            </c:strRef>
          </c:tx>
          <c:spPr>
            <a:ln w="28575" cap="rnd">
              <a:noFill/>
              <a:round/>
            </a:ln>
            <a:effectLst/>
          </c:spPr>
          <c:marker>
            <c:symbol val="circle"/>
            <c:size val="5"/>
            <c:spPr>
              <a:solidFill>
                <a:schemeClr val="accent4">
                  <a:lumMod val="80000"/>
                  <a:lumOff val="20000"/>
                </a:schemeClr>
              </a:solidFill>
              <a:ln w="9525">
                <a:solidFill>
                  <a:schemeClr val="accent4">
                    <a:lumMod val="80000"/>
                    <a:lumOff val="2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graphs'!$M$17:$U$17</c:f>
              <c:numCache>
                <c:formatCode>General</c:formatCode>
                <c:ptCount val="9"/>
                <c:pt idx="2">
                  <c:v>0.60070671378091878</c:v>
                </c:pt>
                <c:pt idx="3">
                  <c:v>0.14840989399293286</c:v>
                </c:pt>
                <c:pt idx="7">
                  <c:v>2.6607773851590104</c:v>
                </c:pt>
              </c:numCache>
            </c:numRef>
          </c:val>
          <c:smooth val="0"/>
        </c:ser>
        <c:ser>
          <c:idx val="16"/>
          <c:order val="16"/>
          <c:tx>
            <c:strRef>
              <c:f>'p&lt;0,07 graphs'!$K$18:$L$18</c:f>
              <c:strCache>
                <c:ptCount val="2"/>
                <c:pt idx="0">
                  <c:v>SLE</c:v>
                </c:pt>
                <c:pt idx="1">
                  <c:v>ULTRA018</c:v>
                </c:pt>
              </c:strCache>
            </c:strRef>
          </c:tx>
          <c:spPr>
            <a:ln w="28575" cap="rnd">
              <a:noFill/>
              <a:round/>
            </a:ln>
            <a:effectLst/>
          </c:spPr>
          <c:marker>
            <c:symbol val="circle"/>
            <c:size val="5"/>
            <c:spPr>
              <a:solidFill>
                <a:schemeClr val="accent5">
                  <a:lumMod val="80000"/>
                  <a:lumOff val="20000"/>
                </a:schemeClr>
              </a:solidFill>
              <a:ln w="9525">
                <a:solidFill>
                  <a:schemeClr val="accent5">
                    <a:lumMod val="80000"/>
                    <a:lumOff val="2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graphs'!$M$18:$U$18</c:f>
              <c:numCache>
                <c:formatCode>General</c:formatCode>
                <c:ptCount val="9"/>
                <c:pt idx="0">
                  <c:v>1.2437499999999999</c:v>
                </c:pt>
                <c:pt idx="1">
                  <c:v>0.14340277777777777</c:v>
                </c:pt>
                <c:pt idx="4">
                  <c:v>0.36562499999999998</c:v>
                </c:pt>
                <c:pt idx="7">
                  <c:v>0.1920138888888889</c:v>
                </c:pt>
              </c:numCache>
            </c:numRef>
          </c:val>
          <c:smooth val="0"/>
        </c:ser>
        <c:ser>
          <c:idx val="17"/>
          <c:order val="17"/>
          <c:tx>
            <c:strRef>
              <c:f>'p&lt;0,07 graphs'!$K$19:$L$19</c:f>
              <c:strCache>
                <c:ptCount val="2"/>
                <c:pt idx="0">
                  <c:v>SLE</c:v>
                </c:pt>
                <c:pt idx="1">
                  <c:v>ULTRA021</c:v>
                </c:pt>
              </c:strCache>
            </c:strRef>
          </c:tx>
          <c:spPr>
            <a:ln w="28575" cap="rnd">
              <a:noFill/>
              <a:round/>
            </a:ln>
            <a:effectLst/>
          </c:spPr>
          <c:marker>
            <c:symbol val="circle"/>
            <c:size val="5"/>
            <c:spPr>
              <a:solidFill>
                <a:schemeClr val="accent6">
                  <a:lumMod val="80000"/>
                  <a:lumOff val="20000"/>
                </a:schemeClr>
              </a:solidFill>
              <a:ln w="9525">
                <a:solidFill>
                  <a:schemeClr val="accent6">
                    <a:lumMod val="80000"/>
                    <a:lumOff val="2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graphs'!$M$19:$U$19</c:f>
              <c:numCache>
                <c:formatCode>General</c:formatCode>
                <c:ptCount val="9"/>
                <c:pt idx="0">
                  <c:v>0.90282722513089009</c:v>
                </c:pt>
                <c:pt idx="1">
                  <c:v>0.16272251308900523</c:v>
                </c:pt>
                <c:pt idx="2">
                  <c:v>0.73340314136125651</c:v>
                </c:pt>
                <c:pt idx="3">
                  <c:v>7.9581151832460728E-2</c:v>
                </c:pt>
                <c:pt idx="4">
                  <c:v>0.89005235602094246</c:v>
                </c:pt>
                <c:pt idx="7">
                  <c:v>0.49005235602094238</c:v>
                </c:pt>
              </c:numCache>
            </c:numRef>
          </c:val>
          <c:smooth val="0"/>
        </c:ser>
        <c:ser>
          <c:idx val="18"/>
          <c:order val="18"/>
          <c:tx>
            <c:strRef>
              <c:f>'p&lt;0,07 graphs'!$K$20:$L$20</c:f>
              <c:strCache>
                <c:ptCount val="2"/>
                <c:pt idx="0">
                  <c:v>SLE</c:v>
                </c:pt>
                <c:pt idx="1">
                  <c:v>ULTRA024</c:v>
                </c:pt>
              </c:strCache>
            </c:strRef>
          </c:tx>
          <c:spPr>
            <a:ln w="28575" cap="rnd">
              <a:noFill/>
              <a:round/>
            </a:ln>
            <a:effectLst/>
          </c:spPr>
          <c:marker>
            <c:symbol val="circle"/>
            <c:size val="5"/>
            <c:spPr>
              <a:solidFill>
                <a:schemeClr val="accent1">
                  <a:lumMod val="80000"/>
                </a:schemeClr>
              </a:solidFill>
              <a:ln w="9525">
                <a:solidFill>
                  <a:schemeClr val="accent1">
                    <a:lumMod val="8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graphs'!$M$20:$U$20</c:f>
              <c:numCache>
                <c:formatCode>General</c:formatCode>
                <c:ptCount val="9"/>
                <c:pt idx="5">
                  <c:v>6.8434559452523525E-2</c:v>
                </c:pt>
                <c:pt idx="6">
                  <c:v>0.33875106928999144</c:v>
                </c:pt>
                <c:pt idx="7">
                  <c:v>0.28094820017559263</c:v>
                </c:pt>
                <c:pt idx="8">
                  <c:v>7.6988879384088963E-3</c:v>
                </c:pt>
              </c:numCache>
            </c:numRef>
          </c:val>
          <c:smooth val="0"/>
        </c:ser>
        <c:ser>
          <c:idx val="19"/>
          <c:order val="19"/>
          <c:tx>
            <c:strRef>
              <c:f>'p&lt;0,07 graphs'!$K$21:$L$21</c:f>
              <c:strCache>
                <c:ptCount val="2"/>
                <c:pt idx="0">
                  <c:v>SLE</c:v>
                </c:pt>
                <c:pt idx="1">
                  <c:v>ULTRA026</c:v>
                </c:pt>
              </c:strCache>
            </c:strRef>
          </c:tx>
          <c:spPr>
            <a:ln w="28575" cap="rnd">
              <a:noFill/>
              <a:round/>
            </a:ln>
            <a:effectLst/>
          </c:spPr>
          <c:marker>
            <c:symbol val="circle"/>
            <c:size val="5"/>
            <c:spPr>
              <a:solidFill>
                <a:schemeClr val="accent2">
                  <a:lumMod val="80000"/>
                </a:schemeClr>
              </a:solidFill>
              <a:ln w="9525">
                <a:solidFill>
                  <a:schemeClr val="accent2">
                    <a:lumMod val="8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graphs'!$M$21:$U$21</c:f>
              <c:numCache>
                <c:formatCode>General</c:formatCode>
                <c:ptCount val="9"/>
                <c:pt idx="5">
                  <c:v>0.29730504587155965</c:v>
                </c:pt>
                <c:pt idx="6">
                  <c:v>0.94237385321100919</c:v>
                </c:pt>
                <c:pt idx="7">
                  <c:v>0.65352637614678899</c:v>
                </c:pt>
                <c:pt idx="8">
                  <c:v>5.4902522935779817E-2</c:v>
                </c:pt>
              </c:numCache>
            </c:numRef>
          </c:val>
          <c:smooth val="0"/>
        </c:ser>
        <c:ser>
          <c:idx val="20"/>
          <c:order val="20"/>
          <c:tx>
            <c:strRef>
              <c:f>'p&lt;0,07 graphs'!$K$22:$L$22</c:f>
              <c:strCache>
                <c:ptCount val="2"/>
                <c:pt idx="0">
                  <c:v>SLE</c:v>
                </c:pt>
                <c:pt idx="1">
                  <c:v>ULTRA028</c:v>
                </c:pt>
              </c:strCache>
            </c:strRef>
          </c:tx>
          <c:spPr>
            <a:ln w="28575" cap="rnd">
              <a:noFill/>
              <a:round/>
            </a:ln>
            <a:effectLst/>
          </c:spPr>
          <c:marker>
            <c:symbol val="circle"/>
            <c:size val="5"/>
            <c:spPr>
              <a:solidFill>
                <a:schemeClr val="accent3">
                  <a:lumMod val="80000"/>
                </a:schemeClr>
              </a:solidFill>
              <a:ln w="9525">
                <a:solidFill>
                  <a:schemeClr val="accent3">
                    <a:lumMod val="8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graphs'!$M$22:$U$22</c:f>
              <c:numCache>
                <c:formatCode>General</c:formatCode>
                <c:ptCount val="9"/>
                <c:pt idx="5">
                  <c:v>0.43050093718990035</c:v>
                </c:pt>
                <c:pt idx="6">
                  <c:v>0.65338674703223198</c:v>
                </c:pt>
                <c:pt idx="7">
                  <c:v>0.57072982194263777</c:v>
                </c:pt>
                <c:pt idx="8">
                  <c:v>6.4136866478003596E-2</c:v>
                </c:pt>
              </c:numCache>
            </c:numRef>
          </c:val>
          <c:smooth val="0"/>
        </c:ser>
        <c:ser>
          <c:idx val="21"/>
          <c:order val="21"/>
          <c:tx>
            <c:strRef>
              <c:f>'p&lt;0,07 graphs'!$K$23:$L$23</c:f>
              <c:strCache>
                <c:ptCount val="2"/>
                <c:pt idx="0">
                  <c:v>SLE</c:v>
                </c:pt>
                <c:pt idx="1">
                  <c:v>ULTRA038</c:v>
                </c:pt>
              </c:strCache>
            </c:strRef>
          </c:tx>
          <c:spPr>
            <a:ln w="28575" cap="rnd">
              <a:noFill/>
              <a:round/>
            </a:ln>
            <a:effectLst/>
          </c:spPr>
          <c:marker>
            <c:symbol val="circle"/>
            <c:size val="5"/>
            <c:spPr>
              <a:solidFill>
                <a:schemeClr val="accent4">
                  <a:lumMod val="80000"/>
                </a:schemeClr>
              </a:solidFill>
              <a:ln w="9525">
                <a:solidFill>
                  <a:schemeClr val="accent4">
                    <a:lumMod val="8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graphs'!$M$23:$U$23</c:f>
              <c:numCache>
                <c:formatCode>General</c:formatCode>
                <c:ptCount val="9"/>
                <c:pt idx="5">
                  <c:v>1.4285714285714285E-2</c:v>
                </c:pt>
                <c:pt idx="7">
                  <c:v>7.0809248554913301E-2</c:v>
                </c:pt>
                <c:pt idx="8">
                  <c:v>2.4675324675324677E-2</c:v>
                </c:pt>
              </c:numCache>
            </c:numRef>
          </c:val>
          <c:smooth val="0"/>
        </c:ser>
        <c:ser>
          <c:idx val="22"/>
          <c:order val="22"/>
          <c:tx>
            <c:strRef>
              <c:f>'p&lt;0,07 graphs'!$K$24:$L$24</c:f>
              <c:strCache>
                <c:ptCount val="2"/>
                <c:pt idx="0">
                  <c:v>SLE</c:v>
                </c:pt>
                <c:pt idx="1">
                  <c:v>ULTRA042</c:v>
                </c:pt>
              </c:strCache>
            </c:strRef>
          </c:tx>
          <c:spPr>
            <a:ln w="28575" cap="rnd">
              <a:noFill/>
              <a:round/>
            </a:ln>
            <a:effectLst/>
          </c:spPr>
          <c:marker>
            <c:symbol val="circle"/>
            <c:size val="5"/>
            <c:spPr>
              <a:solidFill>
                <a:schemeClr val="accent5">
                  <a:lumMod val="80000"/>
                </a:schemeClr>
              </a:solidFill>
              <a:ln w="9525">
                <a:solidFill>
                  <a:schemeClr val="accent5">
                    <a:lumMod val="8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graphs'!$M$24:$U$24</c:f>
              <c:numCache>
                <c:formatCode>General</c:formatCode>
                <c:ptCount val="9"/>
                <c:pt idx="5">
                  <c:v>0</c:v>
                </c:pt>
                <c:pt idx="7">
                  <c:v>0.2822085889570552</c:v>
                </c:pt>
                <c:pt idx="8">
                  <c:v>0.33620689655172414</c:v>
                </c:pt>
              </c:numCache>
            </c:numRef>
          </c:val>
          <c:smooth val="0"/>
        </c:ser>
        <c:ser>
          <c:idx val="23"/>
          <c:order val="23"/>
          <c:tx>
            <c:strRef>
              <c:f>'p&lt;0,07 graphs'!$K$25:$L$25</c:f>
              <c:strCache>
                <c:ptCount val="2"/>
                <c:pt idx="0">
                  <c:v>SLE</c:v>
                </c:pt>
                <c:pt idx="1">
                  <c:v>ULTRA043</c:v>
                </c:pt>
              </c:strCache>
            </c:strRef>
          </c:tx>
          <c:spPr>
            <a:ln w="28575" cap="rnd">
              <a:noFill/>
              <a:round/>
            </a:ln>
            <a:effectLst/>
          </c:spPr>
          <c:marker>
            <c:symbol val="circle"/>
            <c:size val="5"/>
            <c:spPr>
              <a:solidFill>
                <a:schemeClr val="accent6">
                  <a:lumMod val="80000"/>
                </a:schemeClr>
              </a:solidFill>
              <a:ln w="9525">
                <a:solidFill>
                  <a:schemeClr val="accent6">
                    <a:lumMod val="80000"/>
                  </a:schemeClr>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graphs'!$M$25:$U$25</c:f>
              <c:numCache>
                <c:formatCode>General</c:formatCode>
                <c:ptCount val="9"/>
                <c:pt idx="5">
                  <c:v>6.9498069498069498E-2</c:v>
                </c:pt>
                <c:pt idx="7">
                  <c:v>0.30723781388478583</c:v>
                </c:pt>
                <c:pt idx="8">
                  <c:v>1.0296010296010296E-2</c:v>
                </c:pt>
              </c:numCache>
            </c:numRef>
          </c:val>
          <c:smooth val="0"/>
        </c:ser>
        <c:ser>
          <c:idx val="24"/>
          <c:order val="24"/>
          <c:tx>
            <c:strRef>
              <c:f>'p&lt;0,07 graphs'!$K$26:$L$26</c:f>
              <c:strCache>
                <c:ptCount val="2"/>
                <c:pt idx="0">
                  <c:v>all</c:v>
                </c:pt>
                <c:pt idx="1">
                  <c:v>average</c:v>
                </c:pt>
              </c:strCache>
            </c:strRef>
          </c:tx>
          <c:spPr>
            <a:ln w="25400" cap="rnd">
              <a:noFill/>
              <a:round/>
            </a:ln>
            <a:effectLst/>
          </c:spPr>
          <c:marker>
            <c:symbol val="dash"/>
            <c:size val="12"/>
            <c:spPr>
              <a:solidFill>
                <a:schemeClr val="tx1"/>
              </a:solidFill>
              <a:ln w="9525">
                <a:solidFill>
                  <a:schemeClr val="tx1"/>
                </a:solidFill>
              </a:ln>
              <a:effectLst/>
            </c:spPr>
          </c:marker>
          <c:cat>
            <c:strRef>
              <c:f>'p&lt;0,07 graphs'!$M$1:$U$1</c:f>
              <c:strCache>
                <c:ptCount val="9"/>
                <c:pt idx="0">
                  <c:v>NI-57/BRPF</c:v>
                </c:pt>
                <c:pt idx="1">
                  <c:v>NVS-1/CECR2</c:v>
                </c:pt>
                <c:pt idx="2">
                  <c:v>UNC0642/G9a</c:v>
                </c:pt>
                <c:pt idx="3">
                  <c:v>UNC0638/G9a</c:v>
                </c:pt>
                <c:pt idx="4">
                  <c:v>SGC707/PRMT3</c:v>
                </c:pt>
                <c:pt idx="5">
                  <c:v>MK-2206/AKT</c:v>
                </c:pt>
                <c:pt idx="6">
                  <c:v>SCH772984/ERK</c:v>
                </c:pt>
                <c:pt idx="7">
                  <c:v>IRAK</c:v>
                </c:pt>
                <c:pt idx="8">
                  <c:v>skepinone/p38</c:v>
                </c:pt>
              </c:strCache>
            </c:strRef>
          </c:cat>
          <c:val>
            <c:numRef>
              <c:f>'p&lt;0,07 graphs'!$M$26:$U$26</c:f>
              <c:numCache>
                <c:formatCode>General</c:formatCode>
                <c:ptCount val="9"/>
                <c:pt idx="0">
                  <c:v>2.3060802287090012</c:v>
                </c:pt>
                <c:pt idx="1">
                  <c:v>0.77611773060166245</c:v>
                </c:pt>
                <c:pt idx="2">
                  <c:v>0.50391047164945446</c:v>
                </c:pt>
                <c:pt idx="3">
                  <c:v>0.12564878445498087</c:v>
                </c:pt>
                <c:pt idx="4">
                  <c:v>1.0069006198453099</c:v>
                </c:pt>
                <c:pt idx="5">
                  <c:v>0.16532032881524775</c:v>
                </c:pt>
                <c:pt idx="6">
                  <c:v>0.6673895892079682</c:v>
                </c:pt>
                <c:pt idx="7">
                  <c:v>0.71134392890720055</c:v>
                </c:pt>
                <c:pt idx="8">
                  <c:v>0.34962026809600466</c:v>
                </c:pt>
              </c:numCache>
            </c:numRef>
          </c:val>
          <c:smooth val="0"/>
        </c:ser>
        <c:dLbls>
          <c:showLegendKey val="0"/>
          <c:showVal val="0"/>
          <c:showCatName val="0"/>
          <c:showSerName val="0"/>
          <c:showPercent val="0"/>
          <c:showBubbleSize val="0"/>
        </c:dLbls>
        <c:marker val="1"/>
        <c:smooth val="0"/>
        <c:axId val="264435472"/>
        <c:axId val="264436032"/>
      </c:lineChart>
      <c:catAx>
        <c:axId val="264435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64436032"/>
        <c:crossesAt val="4.000000000000001E-3"/>
        <c:auto val="1"/>
        <c:lblAlgn val="ctr"/>
        <c:lblOffset val="100"/>
        <c:noMultiLvlLbl val="0"/>
      </c:catAx>
      <c:valAx>
        <c:axId val="264436032"/>
        <c:scaling>
          <c:logBase val="2"/>
          <c:orientation val="minMax"/>
          <c:min val="4.000000000000001E-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sv-SE" dirty="0" err="1" smtClean="0"/>
                  <a:t>IFN</a:t>
                </a:r>
                <a:r>
                  <a:rPr lang="sv-SE" dirty="0" err="1" smtClean="0">
                    <a:latin typeface="Symbol" panose="05050102010706020507" pitchFamily="18" charset="2"/>
                  </a:rPr>
                  <a:t>a</a:t>
                </a:r>
                <a:r>
                  <a:rPr lang="sv-SE" dirty="0" smtClean="0"/>
                  <a:t> </a:t>
                </a:r>
                <a:r>
                  <a:rPr lang="sv-SE" dirty="0" err="1" smtClean="0"/>
                  <a:t>induction</a:t>
                </a:r>
                <a:r>
                  <a:rPr lang="sv-SE" dirty="0" smtClean="0"/>
                  <a:t> </a:t>
                </a:r>
                <a:r>
                  <a:rPr lang="sv-SE" dirty="0" err="1" smtClean="0"/>
                  <a:t>normalised</a:t>
                </a:r>
                <a:r>
                  <a:rPr lang="sv-SE" dirty="0" smtClean="0"/>
                  <a:t> to DMSO </a:t>
                </a:r>
                <a:r>
                  <a:rPr lang="sv-SE" dirty="0" err="1" smtClean="0"/>
                  <a:t>control</a:t>
                </a:r>
                <a:endParaRPr lang="sv-SE"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64435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BEF2BE83-AB11-461B-BFEB-2B3025591D5B}" type="datetimeFigureOut">
              <a:rPr lang="sv-SE" smtClean="0"/>
              <a:t>2017-08-10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775AF-65CE-42F2-949A-246586686DBD}" type="slidenum">
              <a:rPr lang="sv-SE" smtClean="0"/>
              <a:t>‹#›</a:t>
            </a:fld>
            <a:endParaRPr lang="sv-SE"/>
          </a:p>
        </p:txBody>
      </p:sp>
    </p:spTree>
    <p:extLst>
      <p:ext uri="{BB962C8B-B14F-4D97-AF65-F5344CB8AC3E}">
        <p14:creationId xmlns:p14="http://schemas.microsoft.com/office/powerpoint/2010/main" val="1204480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BEF2BE83-AB11-461B-BFEB-2B3025591D5B}" type="datetimeFigureOut">
              <a:rPr lang="sv-SE" smtClean="0"/>
              <a:t>2017-08-10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775AF-65CE-42F2-949A-246586686DBD}" type="slidenum">
              <a:rPr lang="sv-SE" smtClean="0"/>
              <a:t>‹#›</a:t>
            </a:fld>
            <a:endParaRPr lang="sv-SE"/>
          </a:p>
        </p:txBody>
      </p:sp>
    </p:spTree>
    <p:extLst>
      <p:ext uri="{BB962C8B-B14F-4D97-AF65-F5344CB8AC3E}">
        <p14:creationId xmlns:p14="http://schemas.microsoft.com/office/powerpoint/2010/main" val="1936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BEF2BE83-AB11-461B-BFEB-2B3025591D5B}" type="datetimeFigureOut">
              <a:rPr lang="sv-SE" smtClean="0"/>
              <a:t>2017-08-10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775AF-65CE-42F2-949A-246586686DBD}" type="slidenum">
              <a:rPr lang="sv-SE" smtClean="0"/>
              <a:t>‹#›</a:t>
            </a:fld>
            <a:endParaRPr lang="sv-SE"/>
          </a:p>
        </p:txBody>
      </p:sp>
    </p:spTree>
    <p:extLst>
      <p:ext uri="{BB962C8B-B14F-4D97-AF65-F5344CB8AC3E}">
        <p14:creationId xmlns:p14="http://schemas.microsoft.com/office/powerpoint/2010/main" val="52530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BEF2BE83-AB11-461B-BFEB-2B3025591D5B}" type="datetimeFigureOut">
              <a:rPr lang="sv-SE" smtClean="0"/>
              <a:t>2017-08-10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775AF-65CE-42F2-949A-246586686DBD}" type="slidenum">
              <a:rPr lang="sv-SE" smtClean="0"/>
              <a:t>‹#›</a:t>
            </a:fld>
            <a:endParaRPr lang="sv-SE"/>
          </a:p>
        </p:txBody>
      </p:sp>
    </p:spTree>
    <p:extLst>
      <p:ext uri="{BB962C8B-B14F-4D97-AF65-F5344CB8AC3E}">
        <p14:creationId xmlns:p14="http://schemas.microsoft.com/office/powerpoint/2010/main" val="205200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F2BE83-AB11-461B-BFEB-2B3025591D5B}" type="datetimeFigureOut">
              <a:rPr lang="sv-SE" smtClean="0"/>
              <a:t>2017-08-10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775AF-65CE-42F2-949A-246586686DBD}" type="slidenum">
              <a:rPr lang="sv-SE" smtClean="0"/>
              <a:t>‹#›</a:t>
            </a:fld>
            <a:endParaRPr lang="sv-SE"/>
          </a:p>
        </p:txBody>
      </p:sp>
    </p:spTree>
    <p:extLst>
      <p:ext uri="{BB962C8B-B14F-4D97-AF65-F5344CB8AC3E}">
        <p14:creationId xmlns:p14="http://schemas.microsoft.com/office/powerpoint/2010/main" val="1447336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BEF2BE83-AB11-461B-BFEB-2B3025591D5B}" type="datetimeFigureOut">
              <a:rPr lang="sv-SE" smtClean="0"/>
              <a:t>2017-08-10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31775AF-65CE-42F2-949A-246586686DBD}" type="slidenum">
              <a:rPr lang="sv-SE" smtClean="0"/>
              <a:t>‹#›</a:t>
            </a:fld>
            <a:endParaRPr lang="sv-SE"/>
          </a:p>
        </p:txBody>
      </p:sp>
    </p:spTree>
    <p:extLst>
      <p:ext uri="{BB962C8B-B14F-4D97-AF65-F5344CB8AC3E}">
        <p14:creationId xmlns:p14="http://schemas.microsoft.com/office/powerpoint/2010/main" val="268175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BEF2BE83-AB11-461B-BFEB-2B3025591D5B}" type="datetimeFigureOut">
              <a:rPr lang="sv-SE" smtClean="0"/>
              <a:t>2017-08-10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31775AF-65CE-42F2-949A-246586686DBD}" type="slidenum">
              <a:rPr lang="sv-SE" smtClean="0"/>
              <a:t>‹#›</a:t>
            </a:fld>
            <a:endParaRPr lang="sv-SE"/>
          </a:p>
        </p:txBody>
      </p:sp>
    </p:spTree>
    <p:extLst>
      <p:ext uri="{BB962C8B-B14F-4D97-AF65-F5344CB8AC3E}">
        <p14:creationId xmlns:p14="http://schemas.microsoft.com/office/powerpoint/2010/main" val="2217051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BEF2BE83-AB11-461B-BFEB-2B3025591D5B}" type="datetimeFigureOut">
              <a:rPr lang="sv-SE" smtClean="0"/>
              <a:t>2017-08-10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31775AF-65CE-42F2-949A-246586686DBD}" type="slidenum">
              <a:rPr lang="sv-SE" smtClean="0"/>
              <a:t>‹#›</a:t>
            </a:fld>
            <a:endParaRPr lang="sv-SE"/>
          </a:p>
        </p:txBody>
      </p:sp>
    </p:spTree>
    <p:extLst>
      <p:ext uri="{BB962C8B-B14F-4D97-AF65-F5344CB8AC3E}">
        <p14:creationId xmlns:p14="http://schemas.microsoft.com/office/powerpoint/2010/main" val="4054626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F2BE83-AB11-461B-BFEB-2B3025591D5B}" type="datetimeFigureOut">
              <a:rPr lang="sv-SE" smtClean="0"/>
              <a:t>2017-08-10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31775AF-65CE-42F2-949A-246586686DBD}" type="slidenum">
              <a:rPr lang="sv-SE" smtClean="0"/>
              <a:t>‹#›</a:t>
            </a:fld>
            <a:endParaRPr lang="sv-SE"/>
          </a:p>
        </p:txBody>
      </p:sp>
    </p:spTree>
    <p:extLst>
      <p:ext uri="{BB962C8B-B14F-4D97-AF65-F5344CB8AC3E}">
        <p14:creationId xmlns:p14="http://schemas.microsoft.com/office/powerpoint/2010/main" val="1715055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F2BE83-AB11-461B-BFEB-2B3025591D5B}" type="datetimeFigureOut">
              <a:rPr lang="sv-SE" smtClean="0"/>
              <a:t>2017-08-10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31775AF-65CE-42F2-949A-246586686DBD}" type="slidenum">
              <a:rPr lang="sv-SE" smtClean="0"/>
              <a:t>‹#›</a:t>
            </a:fld>
            <a:endParaRPr lang="sv-SE"/>
          </a:p>
        </p:txBody>
      </p:sp>
    </p:spTree>
    <p:extLst>
      <p:ext uri="{BB962C8B-B14F-4D97-AF65-F5344CB8AC3E}">
        <p14:creationId xmlns:p14="http://schemas.microsoft.com/office/powerpoint/2010/main" val="32802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F2BE83-AB11-461B-BFEB-2B3025591D5B}" type="datetimeFigureOut">
              <a:rPr lang="sv-SE" smtClean="0"/>
              <a:t>2017-08-10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31775AF-65CE-42F2-949A-246586686DBD}" type="slidenum">
              <a:rPr lang="sv-SE" smtClean="0"/>
              <a:t>‹#›</a:t>
            </a:fld>
            <a:endParaRPr lang="sv-SE"/>
          </a:p>
        </p:txBody>
      </p:sp>
    </p:spTree>
    <p:extLst>
      <p:ext uri="{BB962C8B-B14F-4D97-AF65-F5344CB8AC3E}">
        <p14:creationId xmlns:p14="http://schemas.microsoft.com/office/powerpoint/2010/main" val="714503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F2BE83-AB11-461B-BFEB-2B3025591D5B}" type="datetimeFigureOut">
              <a:rPr lang="sv-SE" smtClean="0"/>
              <a:t>2017-08-10</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775AF-65CE-42F2-949A-246586686DBD}" type="slidenum">
              <a:rPr lang="sv-SE" smtClean="0"/>
              <a:t>‹#›</a:t>
            </a:fld>
            <a:endParaRPr lang="sv-SE"/>
          </a:p>
        </p:txBody>
      </p:sp>
    </p:spTree>
    <p:extLst>
      <p:ext uri="{BB962C8B-B14F-4D97-AF65-F5344CB8AC3E}">
        <p14:creationId xmlns:p14="http://schemas.microsoft.com/office/powerpoint/2010/main" val="326188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2065" y="757881"/>
            <a:ext cx="6540843" cy="2492990"/>
          </a:xfrm>
          <a:prstGeom prst="rect">
            <a:avLst/>
          </a:prstGeom>
          <a:noFill/>
        </p:spPr>
        <p:txBody>
          <a:bodyPr wrap="square" rtlCol="0">
            <a:spAutoFit/>
          </a:bodyPr>
          <a:lstStyle/>
          <a:p>
            <a:r>
              <a:rPr lang="sv-SE" sz="1200" b="1" dirty="0" err="1" smtClean="0"/>
              <a:t>Assay</a:t>
            </a:r>
            <a:r>
              <a:rPr lang="sv-SE" sz="1200" b="1" dirty="0" smtClean="0"/>
              <a:t>: </a:t>
            </a:r>
            <a:r>
              <a:rPr lang="sv-SE" sz="1200" dirty="0" err="1" smtClean="0"/>
              <a:t>IFN</a:t>
            </a:r>
            <a:r>
              <a:rPr lang="sv-SE" sz="1200" dirty="0" err="1" smtClean="0">
                <a:latin typeface="Symbol" panose="05050102010706020507" pitchFamily="18" charset="2"/>
              </a:rPr>
              <a:t>a</a:t>
            </a:r>
            <a:r>
              <a:rPr lang="sv-SE" sz="1200" dirty="0" smtClean="0"/>
              <a:t> release </a:t>
            </a:r>
            <a:r>
              <a:rPr lang="sv-SE" sz="1200" dirty="0" err="1" smtClean="0"/>
              <a:t>assay</a:t>
            </a:r>
            <a:endParaRPr lang="sv-SE" sz="1200" dirty="0" smtClean="0"/>
          </a:p>
          <a:p>
            <a:r>
              <a:rPr lang="sv-SE" sz="1200" b="1" dirty="0" err="1" smtClean="0"/>
              <a:t>Rationale</a:t>
            </a:r>
            <a:r>
              <a:rPr lang="sv-SE" sz="1200" b="1" dirty="0" smtClean="0"/>
              <a:t>: </a:t>
            </a:r>
            <a:r>
              <a:rPr lang="sv-SE" sz="1200" dirty="0" smtClean="0"/>
              <a:t>Interferon </a:t>
            </a:r>
            <a:r>
              <a:rPr lang="sv-SE" sz="1200" dirty="0" err="1" smtClean="0"/>
              <a:t>alpha</a:t>
            </a:r>
            <a:r>
              <a:rPr lang="sv-SE" sz="1200" dirty="0" smtClean="0"/>
              <a:t> (</a:t>
            </a:r>
            <a:r>
              <a:rPr lang="sv-SE" sz="1200" dirty="0" err="1" smtClean="0"/>
              <a:t>IFN</a:t>
            </a:r>
            <a:r>
              <a:rPr lang="sv-SE" sz="1200" dirty="0" err="1" smtClean="0">
                <a:latin typeface="Symbol" panose="05050102010706020507" pitchFamily="18" charset="2"/>
              </a:rPr>
              <a:t>a</a:t>
            </a:r>
            <a:r>
              <a:rPr lang="sv-SE" sz="1200" dirty="0" smtClean="0"/>
              <a:t>) is a </a:t>
            </a:r>
            <a:r>
              <a:rPr lang="sv-SE" sz="1200" dirty="0" err="1" smtClean="0"/>
              <a:t>main</a:t>
            </a:r>
            <a:r>
              <a:rPr lang="sv-SE" sz="1200" dirty="0" smtClean="0"/>
              <a:t> driver </a:t>
            </a:r>
            <a:r>
              <a:rPr lang="sv-SE" sz="1200" dirty="0" err="1" smtClean="0"/>
              <a:t>of</a:t>
            </a:r>
            <a:r>
              <a:rPr lang="sv-SE" sz="1200" dirty="0" smtClean="0"/>
              <a:t> </a:t>
            </a:r>
            <a:r>
              <a:rPr lang="sv-SE" sz="1200" dirty="0" err="1" smtClean="0"/>
              <a:t>systemic</a:t>
            </a:r>
            <a:r>
              <a:rPr lang="sv-SE" sz="1200" dirty="0" smtClean="0"/>
              <a:t> autoimmune </a:t>
            </a:r>
            <a:r>
              <a:rPr lang="sv-SE" sz="1200" dirty="0" err="1" smtClean="0"/>
              <a:t>diseases</a:t>
            </a:r>
            <a:r>
              <a:rPr lang="sv-SE" sz="1200" dirty="0" smtClean="0"/>
              <a:t> </a:t>
            </a:r>
            <a:r>
              <a:rPr lang="sv-SE" sz="1200" dirty="0" err="1" smtClean="0"/>
              <a:t>such</a:t>
            </a:r>
            <a:r>
              <a:rPr lang="sv-SE" sz="1200" dirty="0" smtClean="0"/>
              <a:t> as SLE and </a:t>
            </a:r>
            <a:r>
              <a:rPr lang="sv-SE" sz="1200" dirty="0" err="1" smtClean="0"/>
              <a:t>myositis</a:t>
            </a:r>
            <a:r>
              <a:rPr lang="sv-SE" sz="1200" dirty="0" smtClean="0"/>
              <a:t>, and </a:t>
            </a:r>
            <a:r>
              <a:rPr lang="sv-SE" sz="1200" dirty="0" err="1" smtClean="0"/>
              <a:t>its</a:t>
            </a:r>
            <a:r>
              <a:rPr lang="sv-SE" sz="1200" dirty="0" smtClean="0"/>
              <a:t> </a:t>
            </a:r>
            <a:r>
              <a:rPr lang="sv-SE" sz="1200" dirty="0" err="1" smtClean="0"/>
              <a:t>overexpression</a:t>
            </a:r>
            <a:r>
              <a:rPr lang="sv-SE" sz="1200" dirty="0" smtClean="0"/>
              <a:t> in patients </a:t>
            </a:r>
            <a:r>
              <a:rPr lang="sv-SE" sz="1200" dirty="0" err="1" smtClean="0"/>
              <a:t>with</a:t>
            </a:r>
            <a:r>
              <a:rPr lang="sv-SE" sz="1200" dirty="0" smtClean="0"/>
              <a:t> </a:t>
            </a:r>
            <a:r>
              <a:rPr lang="sv-SE" sz="1200" dirty="0" err="1" smtClean="0"/>
              <a:t>these</a:t>
            </a:r>
            <a:r>
              <a:rPr lang="sv-SE" sz="1200" dirty="0" smtClean="0"/>
              <a:t> </a:t>
            </a:r>
            <a:r>
              <a:rPr lang="sv-SE" sz="1200" dirty="0" err="1" smtClean="0"/>
              <a:t>diseases</a:t>
            </a:r>
            <a:r>
              <a:rPr lang="sv-SE" sz="1200" dirty="0" smtClean="0"/>
              <a:t> is in part </a:t>
            </a:r>
            <a:r>
              <a:rPr lang="sv-SE" sz="1200" dirty="0" err="1" smtClean="0"/>
              <a:t>caused</a:t>
            </a:r>
            <a:r>
              <a:rPr lang="sv-SE" sz="1200" dirty="0" smtClean="0"/>
              <a:t> by </a:t>
            </a:r>
            <a:r>
              <a:rPr lang="sv-SE" sz="1200" dirty="0" err="1" smtClean="0"/>
              <a:t>autoantibody-containing</a:t>
            </a:r>
            <a:r>
              <a:rPr lang="sv-SE" sz="1200" dirty="0" smtClean="0"/>
              <a:t> immune </a:t>
            </a:r>
            <a:r>
              <a:rPr lang="sv-SE" sz="1200" dirty="0" err="1" smtClean="0"/>
              <a:t>complexes</a:t>
            </a:r>
            <a:r>
              <a:rPr lang="sv-SE" sz="1200" dirty="0" smtClean="0"/>
              <a:t>. Immune </a:t>
            </a:r>
            <a:r>
              <a:rPr lang="sv-SE" sz="1200" dirty="0" err="1" smtClean="0"/>
              <a:t>complexes</a:t>
            </a:r>
            <a:r>
              <a:rPr lang="sv-SE" sz="1200" dirty="0" smtClean="0"/>
              <a:t> </a:t>
            </a:r>
            <a:r>
              <a:rPr lang="sv-SE" sz="1200" dirty="0" err="1" smtClean="0"/>
              <a:t>containing</a:t>
            </a:r>
            <a:r>
              <a:rPr lang="sv-SE" sz="1200" dirty="0" smtClean="0"/>
              <a:t> </a:t>
            </a:r>
            <a:r>
              <a:rPr lang="sv-SE" sz="1200" dirty="0" err="1" smtClean="0"/>
              <a:t>autoantibodies</a:t>
            </a:r>
            <a:r>
              <a:rPr lang="sv-SE" sz="1200" dirty="0" smtClean="0"/>
              <a:t> </a:t>
            </a:r>
            <a:r>
              <a:rPr lang="sv-SE" sz="1200" dirty="0" err="1" smtClean="0"/>
              <a:t>bound</a:t>
            </a:r>
            <a:r>
              <a:rPr lang="sv-SE" sz="1200" dirty="0" smtClean="0"/>
              <a:t> to </a:t>
            </a:r>
            <a:r>
              <a:rPr lang="sv-SE" sz="1200" dirty="0" err="1" smtClean="0"/>
              <a:t>nucleic</a:t>
            </a:r>
            <a:r>
              <a:rPr lang="sv-SE" sz="1200" dirty="0" smtClean="0"/>
              <a:t> </a:t>
            </a:r>
            <a:r>
              <a:rPr lang="sv-SE" sz="1200" dirty="0" err="1" smtClean="0"/>
              <a:t>acids</a:t>
            </a:r>
            <a:r>
              <a:rPr lang="sv-SE" sz="1200" dirty="0" smtClean="0"/>
              <a:t> </a:t>
            </a:r>
            <a:r>
              <a:rPr lang="sv-SE" sz="1200" dirty="0" err="1" smtClean="0"/>
              <a:t>can</a:t>
            </a:r>
            <a:r>
              <a:rPr lang="sv-SE" sz="1200" dirty="0" smtClean="0"/>
              <a:t> </a:t>
            </a:r>
            <a:r>
              <a:rPr lang="sv-SE" sz="1200" dirty="0" err="1" smtClean="0"/>
              <a:t>stimulate</a:t>
            </a:r>
            <a:r>
              <a:rPr lang="sv-SE" sz="1200" dirty="0" smtClean="0"/>
              <a:t> </a:t>
            </a:r>
            <a:r>
              <a:rPr lang="sv-SE" sz="1200" dirty="0" err="1" smtClean="0"/>
              <a:t>innate</a:t>
            </a:r>
            <a:r>
              <a:rPr lang="sv-SE" sz="1200" dirty="0" smtClean="0"/>
              <a:t> cell typs, </a:t>
            </a:r>
            <a:r>
              <a:rPr lang="sv-SE" sz="1200" dirty="0" err="1" smtClean="0"/>
              <a:t>such</a:t>
            </a:r>
            <a:r>
              <a:rPr lang="sv-SE" sz="1200" dirty="0" smtClean="0"/>
              <a:t> as </a:t>
            </a:r>
            <a:r>
              <a:rPr lang="sv-SE" sz="1200" dirty="0" err="1" smtClean="0"/>
              <a:t>plasmacytoid</a:t>
            </a:r>
            <a:r>
              <a:rPr lang="sv-SE" sz="1200" dirty="0" smtClean="0"/>
              <a:t> </a:t>
            </a:r>
            <a:r>
              <a:rPr lang="sv-SE" sz="1200" dirty="0" err="1" smtClean="0"/>
              <a:t>dendritic</a:t>
            </a:r>
            <a:r>
              <a:rPr lang="sv-SE" sz="1200" dirty="0" smtClean="0"/>
              <a:t> cells (</a:t>
            </a:r>
            <a:r>
              <a:rPr lang="sv-SE" sz="1200" dirty="0" err="1" smtClean="0"/>
              <a:t>pDC</a:t>
            </a:r>
            <a:r>
              <a:rPr lang="sv-SE" sz="1200" dirty="0" smtClean="0"/>
              <a:t>), to </a:t>
            </a:r>
            <a:r>
              <a:rPr lang="sv-SE" sz="1200" dirty="0" err="1" smtClean="0"/>
              <a:t>secrete</a:t>
            </a:r>
            <a:r>
              <a:rPr lang="sv-SE" sz="1200" dirty="0" smtClean="0"/>
              <a:t> </a:t>
            </a:r>
            <a:r>
              <a:rPr lang="sv-SE" sz="1200" dirty="0" err="1" smtClean="0"/>
              <a:t>IFN</a:t>
            </a:r>
            <a:r>
              <a:rPr lang="sv-SE" sz="1200" dirty="0" err="1" smtClean="0">
                <a:latin typeface="Symbol" panose="05050102010706020507" pitchFamily="18" charset="2"/>
              </a:rPr>
              <a:t>a</a:t>
            </a:r>
            <a:r>
              <a:rPr lang="sv-SE" sz="1200" dirty="0" smtClean="0"/>
              <a:t>. By </a:t>
            </a:r>
            <a:r>
              <a:rPr lang="sv-SE" sz="1200" dirty="0" err="1" smtClean="0"/>
              <a:t>binding</a:t>
            </a:r>
            <a:r>
              <a:rPr lang="sv-SE" sz="1200" dirty="0" smtClean="0"/>
              <a:t> to cell </a:t>
            </a:r>
            <a:r>
              <a:rPr lang="sv-SE" sz="1200" dirty="0" err="1" smtClean="0"/>
              <a:t>surface</a:t>
            </a:r>
            <a:r>
              <a:rPr lang="sv-SE" sz="1200" dirty="0" smtClean="0"/>
              <a:t> receptors for immune </a:t>
            </a:r>
            <a:r>
              <a:rPr lang="sv-SE" sz="1200" dirty="0" err="1" smtClean="0"/>
              <a:t>complexes</a:t>
            </a:r>
            <a:r>
              <a:rPr lang="sv-SE" sz="1200" dirty="0" smtClean="0"/>
              <a:t> (</a:t>
            </a:r>
            <a:r>
              <a:rPr lang="sv-SE" sz="1200" dirty="0" err="1" smtClean="0"/>
              <a:t>FcR</a:t>
            </a:r>
            <a:r>
              <a:rPr lang="sv-SE" sz="1200" dirty="0" smtClean="0"/>
              <a:t>), immune </a:t>
            </a:r>
            <a:r>
              <a:rPr lang="sv-SE" sz="1200" dirty="0" err="1" smtClean="0"/>
              <a:t>complexes</a:t>
            </a:r>
            <a:r>
              <a:rPr lang="sv-SE" sz="1200" dirty="0" smtClean="0"/>
              <a:t> </a:t>
            </a:r>
            <a:r>
              <a:rPr lang="sv-SE" sz="1200" dirty="0" err="1" smtClean="0"/>
              <a:t>containing</a:t>
            </a:r>
            <a:r>
              <a:rPr lang="sv-SE" sz="1200" dirty="0" smtClean="0"/>
              <a:t> in </a:t>
            </a:r>
            <a:r>
              <a:rPr lang="sv-SE" sz="1200" dirty="0" err="1" smtClean="0"/>
              <a:t>particular</a:t>
            </a:r>
            <a:r>
              <a:rPr lang="sv-SE" sz="1200" dirty="0" smtClean="0"/>
              <a:t> RNA </a:t>
            </a:r>
            <a:r>
              <a:rPr lang="sv-SE" sz="1200" dirty="0" err="1" smtClean="0"/>
              <a:t>are</a:t>
            </a:r>
            <a:r>
              <a:rPr lang="sv-SE" sz="1200" dirty="0" smtClean="0"/>
              <a:t> </a:t>
            </a:r>
            <a:r>
              <a:rPr lang="sv-SE" sz="1200" dirty="0" err="1" smtClean="0"/>
              <a:t>endocytosed</a:t>
            </a:r>
            <a:r>
              <a:rPr lang="sv-SE" sz="1200" dirty="0" smtClean="0"/>
              <a:t> and </a:t>
            </a:r>
            <a:r>
              <a:rPr lang="sv-SE" sz="1200" dirty="0" err="1" smtClean="0"/>
              <a:t>stimulate</a:t>
            </a:r>
            <a:r>
              <a:rPr lang="sv-SE" sz="1200" dirty="0" smtClean="0"/>
              <a:t> </a:t>
            </a:r>
            <a:r>
              <a:rPr lang="sv-SE" sz="1200" dirty="0" err="1" smtClean="0"/>
              <a:t>IFN</a:t>
            </a:r>
            <a:r>
              <a:rPr lang="sv-SE" sz="1200" dirty="0" err="1" smtClean="0">
                <a:latin typeface="Symbol" panose="05050102010706020507" pitchFamily="18" charset="2"/>
              </a:rPr>
              <a:t>a</a:t>
            </a:r>
            <a:r>
              <a:rPr lang="sv-SE" sz="1200" dirty="0" smtClean="0"/>
              <a:t> </a:t>
            </a:r>
            <a:r>
              <a:rPr lang="sv-SE" sz="1200" dirty="0" err="1" smtClean="0"/>
              <a:t>production</a:t>
            </a:r>
            <a:r>
              <a:rPr lang="sv-SE" sz="1200" dirty="0" smtClean="0"/>
              <a:t> by </a:t>
            </a:r>
            <a:r>
              <a:rPr lang="sv-SE" sz="1200" dirty="0" err="1" smtClean="0"/>
              <a:t>interacting</a:t>
            </a:r>
            <a:r>
              <a:rPr lang="sv-SE" sz="1200" dirty="0" smtClean="0"/>
              <a:t> </a:t>
            </a:r>
            <a:r>
              <a:rPr lang="sv-SE" sz="1200" dirty="0" err="1" smtClean="0"/>
              <a:t>with</a:t>
            </a:r>
            <a:r>
              <a:rPr lang="sv-SE" sz="1200" dirty="0" smtClean="0"/>
              <a:t> </a:t>
            </a:r>
            <a:r>
              <a:rPr lang="sv-SE" sz="1200" dirty="0" err="1" smtClean="0"/>
              <a:t>toll</a:t>
            </a:r>
            <a:r>
              <a:rPr lang="sv-SE" sz="1200" dirty="0" smtClean="0"/>
              <a:t> like receptors (TLR), </a:t>
            </a:r>
            <a:r>
              <a:rPr lang="sv-SE" sz="1200" dirty="0" err="1" smtClean="0"/>
              <a:t>such</a:t>
            </a:r>
            <a:r>
              <a:rPr lang="sv-SE" sz="1200" dirty="0" smtClean="0"/>
              <a:t> as TLR7.</a:t>
            </a:r>
          </a:p>
          <a:p>
            <a:r>
              <a:rPr lang="sv-SE" sz="1200" b="1" dirty="0" err="1" smtClean="0"/>
              <a:t>Aim</a:t>
            </a:r>
            <a:r>
              <a:rPr lang="sv-SE" sz="1200" b="1" dirty="0" smtClean="0"/>
              <a:t>: </a:t>
            </a:r>
            <a:r>
              <a:rPr lang="sv-SE" sz="1200" dirty="0" smtClean="0"/>
              <a:t>To </a:t>
            </a:r>
            <a:r>
              <a:rPr lang="sv-SE" sz="1200" dirty="0" err="1" smtClean="0"/>
              <a:t>investigate</a:t>
            </a:r>
            <a:r>
              <a:rPr lang="sv-SE" sz="1200" dirty="0" smtClean="0"/>
              <a:t> </a:t>
            </a:r>
            <a:r>
              <a:rPr lang="sv-SE" sz="1200" dirty="0" err="1" smtClean="0"/>
              <a:t>whether</a:t>
            </a:r>
            <a:r>
              <a:rPr lang="sv-SE" sz="1200" dirty="0" smtClean="0"/>
              <a:t> </a:t>
            </a:r>
            <a:r>
              <a:rPr lang="sv-SE" sz="1200" dirty="0" err="1" smtClean="0"/>
              <a:t>chemical</a:t>
            </a:r>
            <a:r>
              <a:rPr lang="sv-SE" sz="1200" dirty="0" smtClean="0"/>
              <a:t> </a:t>
            </a:r>
            <a:r>
              <a:rPr lang="sv-SE" sz="1200" dirty="0" err="1" smtClean="0"/>
              <a:t>inhibitory</a:t>
            </a:r>
            <a:r>
              <a:rPr lang="sv-SE" sz="1200" dirty="0" smtClean="0"/>
              <a:t> </a:t>
            </a:r>
            <a:r>
              <a:rPr lang="sv-SE" sz="1200" dirty="0" err="1" smtClean="0"/>
              <a:t>probes</a:t>
            </a:r>
            <a:r>
              <a:rPr lang="sv-SE" sz="1200" dirty="0" smtClean="0"/>
              <a:t> </a:t>
            </a:r>
            <a:r>
              <a:rPr lang="sv-SE" sz="1200" dirty="0" err="1" smtClean="0"/>
              <a:t>can</a:t>
            </a:r>
            <a:r>
              <a:rPr lang="sv-SE" sz="1200" dirty="0" smtClean="0"/>
              <a:t> </a:t>
            </a:r>
            <a:r>
              <a:rPr lang="sv-SE" sz="1200" dirty="0" err="1" smtClean="0"/>
              <a:t>affect</a:t>
            </a:r>
            <a:r>
              <a:rPr lang="sv-SE" sz="1200" dirty="0" smtClean="0"/>
              <a:t> </a:t>
            </a:r>
            <a:r>
              <a:rPr lang="sv-SE" sz="1200" dirty="0" err="1" smtClean="0"/>
              <a:t>INF</a:t>
            </a:r>
            <a:r>
              <a:rPr lang="sv-SE" sz="1200" dirty="0" err="1" smtClean="0">
                <a:latin typeface="Symbol" panose="05050102010706020507" pitchFamily="18" charset="2"/>
              </a:rPr>
              <a:t>a</a:t>
            </a:r>
            <a:r>
              <a:rPr lang="sv-SE" sz="1200" dirty="0" smtClean="0"/>
              <a:t> </a:t>
            </a:r>
            <a:r>
              <a:rPr lang="sv-SE" sz="1200" dirty="0" err="1" smtClean="0"/>
              <a:t>secretion</a:t>
            </a:r>
            <a:r>
              <a:rPr lang="sv-SE" sz="1200" dirty="0" smtClean="0"/>
              <a:t> </a:t>
            </a:r>
            <a:r>
              <a:rPr lang="sv-SE" sz="1200" dirty="0" err="1" smtClean="0"/>
              <a:t>induced</a:t>
            </a:r>
            <a:r>
              <a:rPr lang="sv-SE" sz="1200" dirty="0" smtClean="0"/>
              <a:t> by </a:t>
            </a:r>
            <a:r>
              <a:rPr lang="sv-SE" sz="1200" dirty="0" err="1" smtClean="0"/>
              <a:t>autoantibody-containing</a:t>
            </a:r>
            <a:r>
              <a:rPr lang="sv-SE" sz="1200" dirty="0" smtClean="0"/>
              <a:t> immune </a:t>
            </a:r>
            <a:r>
              <a:rPr lang="sv-SE" sz="1200" dirty="0" err="1" smtClean="0"/>
              <a:t>complexes</a:t>
            </a:r>
            <a:r>
              <a:rPr lang="sv-SE" sz="1200" dirty="0" smtClean="0"/>
              <a:t>.</a:t>
            </a:r>
          </a:p>
          <a:p>
            <a:r>
              <a:rPr lang="sv-SE" sz="1200" b="1" dirty="0" err="1" smtClean="0"/>
              <a:t>Conclusions</a:t>
            </a:r>
            <a:r>
              <a:rPr lang="sv-SE" sz="1200" b="1" dirty="0" smtClean="0"/>
              <a:t>: </a:t>
            </a:r>
            <a:r>
              <a:rPr lang="sv-SE" sz="1200" dirty="0" err="1" smtClean="0"/>
              <a:t>Chemical</a:t>
            </a:r>
            <a:r>
              <a:rPr lang="sv-SE" sz="1200" dirty="0" smtClean="0"/>
              <a:t> </a:t>
            </a:r>
            <a:r>
              <a:rPr lang="sv-SE" sz="1200" dirty="0" err="1" smtClean="0"/>
              <a:t>probes</a:t>
            </a:r>
            <a:r>
              <a:rPr lang="sv-SE" sz="1200" dirty="0" smtClean="0"/>
              <a:t> MK-2206 and </a:t>
            </a:r>
            <a:r>
              <a:rPr lang="sv-SE" sz="1200" dirty="0" err="1" smtClean="0"/>
              <a:t>skepinone</a:t>
            </a:r>
            <a:r>
              <a:rPr lang="sv-SE" sz="1200" dirty="0" smtClean="0"/>
              <a:t> </a:t>
            </a:r>
            <a:r>
              <a:rPr lang="sv-SE" sz="1200" dirty="0" err="1" smtClean="0"/>
              <a:t>inhibiting</a:t>
            </a:r>
            <a:r>
              <a:rPr lang="sv-SE" sz="1200" dirty="0" smtClean="0"/>
              <a:t> </a:t>
            </a:r>
            <a:r>
              <a:rPr lang="sv-SE" sz="1200" dirty="0" err="1" smtClean="0"/>
              <a:t>kinases</a:t>
            </a:r>
            <a:r>
              <a:rPr lang="sv-SE" sz="1200" dirty="0" smtClean="0"/>
              <a:t> AKT and p38-MAPK, </a:t>
            </a:r>
            <a:r>
              <a:rPr lang="sv-SE" sz="1200" dirty="0" err="1" smtClean="0"/>
              <a:t>respectively</a:t>
            </a:r>
            <a:r>
              <a:rPr lang="sv-SE" sz="1200" dirty="0" smtClean="0"/>
              <a:t>, </a:t>
            </a:r>
            <a:r>
              <a:rPr lang="sv-SE" sz="1200" dirty="0" err="1" smtClean="0"/>
              <a:t>reduce</a:t>
            </a:r>
            <a:r>
              <a:rPr lang="sv-SE" sz="1200" dirty="0" smtClean="0"/>
              <a:t> </a:t>
            </a:r>
            <a:r>
              <a:rPr lang="sv-SE" sz="1200" dirty="0" err="1" smtClean="0"/>
              <a:t>INF</a:t>
            </a:r>
            <a:r>
              <a:rPr lang="sv-SE" sz="1200" dirty="0" err="1" smtClean="0">
                <a:latin typeface="Symbol" panose="05050102010706020507" pitchFamily="18" charset="2"/>
              </a:rPr>
              <a:t>a</a:t>
            </a:r>
            <a:r>
              <a:rPr lang="sv-SE" sz="1200" dirty="0" smtClean="0"/>
              <a:t> </a:t>
            </a:r>
            <a:r>
              <a:rPr lang="sv-SE" sz="1200" dirty="0" err="1" smtClean="0"/>
              <a:t>secretion</a:t>
            </a:r>
            <a:r>
              <a:rPr lang="sv-SE" sz="1200" dirty="0" smtClean="0"/>
              <a:t>. In addition, the </a:t>
            </a:r>
            <a:r>
              <a:rPr lang="sv-SE" sz="1200" dirty="0" err="1" smtClean="0"/>
              <a:t>chemical</a:t>
            </a:r>
            <a:r>
              <a:rPr lang="sv-SE" sz="1200" dirty="0" smtClean="0"/>
              <a:t> </a:t>
            </a:r>
            <a:r>
              <a:rPr lang="sv-SE" sz="1200" dirty="0" err="1" smtClean="0"/>
              <a:t>probe</a:t>
            </a:r>
            <a:r>
              <a:rPr lang="sv-SE" sz="1200" dirty="0" smtClean="0"/>
              <a:t> UNC0638 </a:t>
            </a:r>
            <a:r>
              <a:rPr lang="sv-SE" sz="1200" dirty="0" err="1" smtClean="0"/>
              <a:t>targeting</a:t>
            </a:r>
            <a:r>
              <a:rPr lang="sv-SE" sz="1200" dirty="0" smtClean="0"/>
              <a:t> the </a:t>
            </a:r>
            <a:r>
              <a:rPr lang="sv-SE" sz="1200" dirty="0" err="1" smtClean="0"/>
              <a:t>methyltransferase</a:t>
            </a:r>
            <a:r>
              <a:rPr lang="sv-SE" sz="1200" dirty="0" smtClean="0"/>
              <a:t> G9a and </a:t>
            </a:r>
            <a:r>
              <a:rPr lang="sv-SE" sz="1200" dirty="0" err="1" smtClean="0"/>
              <a:t>unidentified</a:t>
            </a:r>
            <a:r>
              <a:rPr lang="sv-SE" sz="1200" dirty="0" smtClean="0"/>
              <a:t> off </a:t>
            </a:r>
            <a:r>
              <a:rPr lang="sv-SE" sz="1200" dirty="0" err="1" smtClean="0"/>
              <a:t>target</a:t>
            </a:r>
            <a:r>
              <a:rPr lang="sv-SE" sz="1200" dirty="0" smtClean="0"/>
              <a:t> proteins, </a:t>
            </a:r>
            <a:r>
              <a:rPr lang="sv-SE" sz="1200" dirty="0" err="1" smtClean="0"/>
              <a:t>reduces</a:t>
            </a:r>
            <a:r>
              <a:rPr lang="sv-SE" sz="1200" dirty="0" smtClean="0"/>
              <a:t> </a:t>
            </a:r>
            <a:r>
              <a:rPr lang="sv-SE" sz="1200" dirty="0" err="1" smtClean="0"/>
              <a:t>IFN</a:t>
            </a:r>
            <a:r>
              <a:rPr lang="sv-SE" sz="1200" dirty="0" err="1" smtClean="0">
                <a:latin typeface="Symbol" panose="05050102010706020507" pitchFamily="18" charset="2"/>
              </a:rPr>
              <a:t>a</a:t>
            </a:r>
            <a:r>
              <a:rPr lang="sv-SE" sz="1200" dirty="0" smtClean="0"/>
              <a:t> </a:t>
            </a:r>
            <a:r>
              <a:rPr lang="sv-SE" sz="1200" dirty="0" err="1" smtClean="0"/>
              <a:t>secretion</a:t>
            </a:r>
            <a:r>
              <a:rPr lang="sv-SE" sz="1200" dirty="0" smtClean="0"/>
              <a:t>.</a:t>
            </a:r>
            <a:endParaRPr lang="sv-SE" sz="1200" dirty="0"/>
          </a:p>
        </p:txBody>
      </p:sp>
      <p:sp>
        <p:nvSpPr>
          <p:cNvPr id="5" name="TextBox 4"/>
          <p:cNvSpPr txBox="1"/>
          <p:nvPr/>
        </p:nvSpPr>
        <p:spPr>
          <a:xfrm>
            <a:off x="972065" y="388549"/>
            <a:ext cx="3592945" cy="369332"/>
          </a:xfrm>
          <a:prstGeom prst="rect">
            <a:avLst/>
          </a:prstGeom>
          <a:noFill/>
        </p:spPr>
        <p:txBody>
          <a:bodyPr wrap="square" rtlCol="0">
            <a:spAutoFit/>
          </a:bodyPr>
          <a:lstStyle/>
          <a:p>
            <a:r>
              <a:rPr lang="sv-SE" dirty="0" err="1" smtClean="0"/>
              <a:t>Rationale</a:t>
            </a:r>
            <a:r>
              <a:rPr lang="sv-SE" dirty="0" smtClean="0"/>
              <a:t>, </a:t>
            </a:r>
            <a:r>
              <a:rPr lang="sv-SE" dirty="0" err="1" smtClean="0"/>
              <a:t>aim</a:t>
            </a:r>
            <a:r>
              <a:rPr lang="sv-SE" dirty="0" smtClean="0"/>
              <a:t> and </a:t>
            </a:r>
            <a:r>
              <a:rPr lang="sv-SE" dirty="0" err="1" smtClean="0"/>
              <a:t>conculsion</a:t>
            </a:r>
            <a:endParaRPr lang="sv-SE" dirty="0"/>
          </a:p>
        </p:txBody>
      </p:sp>
      <p:sp>
        <p:nvSpPr>
          <p:cNvPr id="6" name="TextBox 5"/>
          <p:cNvSpPr txBox="1"/>
          <p:nvPr/>
        </p:nvSpPr>
        <p:spPr>
          <a:xfrm>
            <a:off x="972065" y="3435537"/>
            <a:ext cx="3592945" cy="369332"/>
          </a:xfrm>
          <a:prstGeom prst="rect">
            <a:avLst/>
          </a:prstGeom>
          <a:noFill/>
        </p:spPr>
        <p:txBody>
          <a:bodyPr wrap="square" rtlCol="0">
            <a:spAutoFit/>
          </a:bodyPr>
          <a:lstStyle/>
          <a:p>
            <a:r>
              <a:rPr lang="sv-SE" dirty="0" smtClean="0"/>
              <a:t>Experimental </a:t>
            </a:r>
            <a:r>
              <a:rPr lang="sv-SE" dirty="0" err="1" smtClean="0"/>
              <a:t>protocol</a:t>
            </a:r>
            <a:endParaRPr lang="sv-SE" dirty="0"/>
          </a:p>
        </p:txBody>
      </p:sp>
      <p:sp>
        <p:nvSpPr>
          <p:cNvPr id="7" name="TextBox 6"/>
          <p:cNvSpPr txBox="1"/>
          <p:nvPr/>
        </p:nvSpPr>
        <p:spPr>
          <a:xfrm>
            <a:off x="972065" y="3736609"/>
            <a:ext cx="6540843" cy="2492990"/>
          </a:xfrm>
          <a:prstGeom prst="rect">
            <a:avLst/>
          </a:prstGeom>
          <a:noFill/>
        </p:spPr>
        <p:txBody>
          <a:bodyPr wrap="square" rtlCol="0">
            <a:spAutoFit/>
          </a:bodyPr>
          <a:lstStyle/>
          <a:p>
            <a:r>
              <a:rPr lang="en-US" sz="1200" b="1" dirty="0"/>
              <a:t>General protocol</a:t>
            </a:r>
            <a:r>
              <a:rPr lang="en-US" sz="1200" dirty="0"/>
              <a:t>: PBMC (Peripheral Blood Mononuclear Cells) are cultured for </a:t>
            </a:r>
            <a:r>
              <a:rPr lang="en-US" sz="1200" dirty="0" smtClean="0"/>
              <a:t>24 hours in presence of SLE-derived immune complexes. </a:t>
            </a:r>
            <a:r>
              <a:rPr lang="en-US" sz="1200" dirty="0"/>
              <a:t>The effect on </a:t>
            </a:r>
            <a:r>
              <a:rPr lang="en-US" sz="1200" dirty="0" err="1" smtClean="0"/>
              <a:t>IFN</a:t>
            </a:r>
            <a:r>
              <a:rPr lang="en-US" sz="1200" dirty="0" err="1" smtClean="0">
                <a:latin typeface="Symbol" panose="05050102010706020507" pitchFamily="18" charset="2"/>
              </a:rPr>
              <a:t>a</a:t>
            </a:r>
            <a:r>
              <a:rPr lang="en-US" sz="1200" dirty="0" smtClean="0"/>
              <a:t> secretion by </a:t>
            </a:r>
            <a:r>
              <a:rPr lang="en-US" sz="1200" dirty="0"/>
              <a:t>addition of chemical probes is investigated by </a:t>
            </a:r>
            <a:r>
              <a:rPr lang="en-US" sz="1200" dirty="0" smtClean="0"/>
              <a:t>ELISA. The frequency of </a:t>
            </a:r>
            <a:r>
              <a:rPr lang="en-US" sz="1200" dirty="0" err="1" smtClean="0"/>
              <a:t>pDC</a:t>
            </a:r>
            <a:r>
              <a:rPr lang="en-US" sz="1200" dirty="0" smtClean="0"/>
              <a:t> in the PBMC preparation is investigated by flow cytometry.</a:t>
            </a:r>
          </a:p>
          <a:p>
            <a:pPr fontAlgn="base"/>
            <a:r>
              <a:rPr lang="en-US" sz="1200" b="1" dirty="0"/>
              <a:t>Cell culture condition</a:t>
            </a:r>
            <a:r>
              <a:rPr lang="en-US" sz="1200" dirty="0"/>
              <a:t>: </a:t>
            </a:r>
            <a:r>
              <a:rPr lang="en-US" sz="1200" dirty="0" smtClean="0"/>
              <a:t>Peripheral blood mononuclear cells (PBMC) </a:t>
            </a:r>
            <a:r>
              <a:rPr lang="en-US" sz="1200" dirty="0"/>
              <a:t>are cultured at </a:t>
            </a:r>
            <a:r>
              <a:rPr lang="en-US" sz="1200" dirty="0" smtClean="0"/>
              <a:t>2,5 million/ml</a:t>
            </a:r>
            <a:r>
              <a:rPr lang="en-US" sz="1200" dirty="0"/>
              <a:t>, 200µl/well, in triplicates. Culture medium is RPMI supplemented with 10% heat inactivated bovine serum. </a:t>
            </a:r>
            <a:r>
              <a:rPr lang="en-US" sz="1200" dirty="0" smtClean="0"/>
              <a:t>Cells are pre-incubated with probes (1</a:t>
            </a:r>
            <a:r>
              <a:rPr lang="en-US" sz="1200" dirty="0" smtClean="0">
                <a:latin typeface="Symbol" panose="05050102010706020507" pitchFamily="18" charset="2"/>
              </a:rPr>
              <a:t>m</a:t>
            </a:r>
            <a:r>
              <a:rPr lang="en-US" sz="1200" dirty="0" smtClean="0"/>
              <a:t>M or 0,1</a:t>
            </a:r>
            <a:r>
              <a:rPr lang="en-US" sz="1200" dirty="0">
                <a:latin typeface="Symbol" panose="05050102010706020507" pitchFamily="18" charset="2"/>
              </a:rPr>
              <a:t>m</a:t>
            </a:r>
            <a:r>
              <a:rPr lang="en-US" sz="1200" dirty="0" smtClean="0"/>
              <a:t>M) 30 min before addition of SLE-derived immune complexes (anti-RNP+ IgG from SLE sera 100</a:t>
            </a:r>
            <a:r>
              <a:rPr lang="en-US" sz="1200" dirty="0">
                <a:latin typeface="Symbol" panose="05050102010706020507" pitchFamily="18" charset="2"/>
              </a:rPr>
              <a:t>m</a:t>
            </a:r>
            <a:r>
              <a:rPr lang="en-US" sz="1200" dirty="0" smtClean="0"/>
              <a:t>g/ml mixed with apoptotic </a:t>
            </a:r>
            <a:r>
              <a:rPr lang="en-US" sz="1200" dirty="0" err="1" smtClean="0"/>
              <a:t>celline</a:t>
            </a:r>
            <a:r>
              <a:rPr lang="en-US" sz="1200" dirty="0" smtClean="0"/>
              <a:t> U937, kind gift from Pfizer).</a:t>
            </a:r>
          </a:p>
          <a:p>
            <a:pPr fontAlgn="base"/>
            <a:r>
              <a:rPr lang="en-US" sz="1200" b="1" dirty="0" smtClean="0"/>
              <a:t>Readout</a:t>
            </a:r>
            <a:r>
              <a:rPr lang="en-US" sz="1200" dirty="0"/>
              <a:t>: Flow </a:t>
            </a:r>
            <a:r>
              <a:rPr lang="en-US" sz="1200" dirty="0" smtClean="0"/>
              <a:t>cytometric analysis </a:t>
            </a:r>
            <a:r>
              <a:rPr lang="en-US" sz="1200" dirty="0"/>
              <a:t>is </a:t>
            </a:r>
            <a:r>
              <a:rPr lang="en-US" sz="1200" dirty="0" smtClean="0"/>
              <a:t>performed on </a:t>
            </a:r>
            <a:r>
              <a:rPr lang="en-US" sz="1200" dirty="0"/>
              <a:t>freshly isolated </a:t>
            </a:r>
            <a:r>
              <a:rPr lang="en-US" sz="1200" dirty="0" smtClean="0"/>
              <a:t>PBMC, </a:t>
            </a:r>
            <a:r>
              <a:rPr lang="en-US" sz="1200" dirty="0"/>
              <a:t>and </a:t>
            </a:r>
            <a:r>
              <a:rPr lang="en-US" sz="1200" dirty="0" smtClean="0"/>
              <a:t>include staining of CD303, CD11c, CD14, CD3 and a marker </a:t>
            </a:r>
            <a:r>
              <a:rPr lang="en-US" sz="1200" dirty="0"/>
              <a:t>for cell </a:t>
            </a:r>
            <a:r>
              <a:rPr lang="en-US" sz="1200" dirty="0" smtClean="0"/>
              <a:t>viability. </a:t>
            </a:r>
            <a:r>
              <a:rPr lang="en-US" sz="1200" dirty="0"/>
              <a:t>Cell culture supernatants are removed after 24 hours and </a:t>
            </a:r>
            <a:r>
              <a:rPr lang="en-US" sz="1200" dirty="0" err="1"/>
              <a:t>analysed</a:t>
            </a:r>
            <a:r>
              <a:rPr lang="en-US" sz="1200" dirty="0"/>
              <a:t> for </a:t>
            </a:r>
            <a:r>
              <a:rPr lang="en-US" sz="1200" dirty="0" err="1"/>
              <a:t>IFN</a:t>
            </a:r>
            <a:r>
              <a:rPr lang="en-US" sz="1200" dirty="0" err="1">
                <a:latin typeface="Symbol" panose="05050102010706020507" pitchFamily="18" charset="2"/>
              </a:rPr>
              <a:t>a</a:t>
            </a:r>
            <a:r>
              <a:rPr lang="en-US" sz="1200" dirty="0"/>
              <a:t> using a pan-</a:t>
            </a:r>
            <a:r>
              <a:rPr lang="en-US" sz="1200" dirty="0" err="1"/>
              <a:t>IFN</a:t>
            </a:r>
            <a:r>
              <a:rPr lang="en-US" sz="1200" dirty="0" err="1">
                <a:latin typeface="Symbol" panose="05050102010706020507" pitchFamily="18" charset="2"/>
              </a:rPr>
              <a:t>a</a:t>
            </a:r>
            <a:r>
              <a:rPr lang="en-US" sz="1200" dirty="0"/>
              <a:t> specific </a:t>
            </a:r>
            <a:r>
              <a:rPr lang="en-US" sz="1200" dirty="0" smtClean="0"/>
              <a:t>ELISA. Controls </a:t>
            </a:r>
            <a:r>
              <a:rPr lang="en-US" sz="1200" dirty="0"/>
              <a:t>include unstimulated condition (cell culture medium without added </a:t>
            </a:r>
            <a:r>
              <a:rPr lang="en-US" sz="1200" dirty="0" smtClean="0"/>
              <a:t>immune complexes), stimulated </a:t>
            </a:r>
            <a:r>
              <a:rPr lang="en-US" sz="1200" dirty="0"/>
              <a:t>condition with vehicle control only (DMSO), stimulated condition with </a:t>
            </a:r>
            <a:r>
              <a:rPr lang="en-US" sz="1200" dirty="0" smtClean="0"/>
              <a:t>IRAK 1/4 inhibitor I.</a:t>
            </a:r>
            <a:r>
              <a:rPr lang="en-US" sz="1200" dirty="0"/>
              <a:t> </a:t>
            </a:r>
          </a:p>
        </p:txBody>
      </p:sp>
    </p:spTree>
    <p:extLst>
      <p:ext uri="{BB962C8B-B14F-4D97-AF65-F5344CB8AC3E}">
        <p14:creationId xmlns:p14="http://schemas.microsoft.com/office/powerpoint/2010/main" val="634426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065" y="5824152"/>
            <a:ext cx="6639697" cy="461665"/>
          </a:xfrm>
          <a:prstGeom prst="rect">
            <a:avLst/>
          </a:prstGeom>
          <a:noFill/>
        </p:spPr>
        <p:txBody>
          <a:bodyPr wrap="square" rtlCol="0">
            <a:spAutoFit/>
          </a:bodyPr>
          <a:lstStyle/>
          <a:p>
            <a:r>
              <a:rPr lang="sv-SE" sz="1200" dirty="0" err="1" smtClean="0"/>
              <a:t>IFN</a:t>
            </a:r>
            <a:r>
              <a:rPr lang="sv-SE" sz="1200" dirty="0" err="1" smtClean="0">
                <a:latin typeface="Symbol" panose="05050102010706020507" pitchFamily="18" charset="2"/>
              </a:rPr>
              <a:t>a</a:t>
            </a:r>
            <a:r>
              <a:rPr lang="sv-SE" sz="1200" dirty="0" smtClean="0"/>
              <a:t> </a:t>
            </a:r>
            <a:r>
              <a:rPr lang="sv-SE" sz="1200" dirty="0" err="1" smtClean="0"/>
              <a:t>released</a:t>
            </a:r>
            <a:r>
              <a:rPr lang="sv-SE" sz="1200" dirty="0" smtClean="0"/>
              <a:t> </a:t>
            </a:r>
            <a:r>
              <a:rPr lang="sv-SE" sz="1200" dirty="0" err="1" smtClean="0"/>
              <a:t>after</a:t>
            </a:r>
            <a:r>
              <a:rPr lang="sv-SE" sz="1200" dirty="0" smtClean="0"/>
              <a:t> 24h stimulation </a:t>
            </a:r>
            <a:r>
              <a:rPr lang="sv-SE" sz="1200" dirty="0" err="1" smtClean="0"/>
              <a:t>of</a:t>
            </a:r>
            <a:r>
              <a:rPr lang="sv-SE" sz="1200" dirty="0" smtClean="0"/>
              <a:t> PBMC </a:t>
            </a:r>
            <a:r>
              <a:rPr lang="sv-SE" sz="1200" dirty="0" err="1" smtClean="0"/>
              <a:t>with</a:t>
            </a:r>
            <a:r>
              <a:rPr lang="sv-SE" sz="1200" dirty="0" smtClean="0"/>
              <a:t> SLE immune </a:t>
            </a:r>
            <a:r>
              <a:rPr lang="sv-SE" sz="1200" dirty="0" err="1" smtClean="0"/>
              <a:t>complex</a:t>
            </a:r>
            <a:r>
              <a:rPr lang="sv-SE" sz="1200" dirty="0" smtClean="0"/>
              <a:t>. Data </a:t>
            </a:r>
            <a:r>
              <a:rPr lang="sv-SE" sz="1200" dirty="0" err="1" smtClean="0"/>
              <a:t>are</a:t>
            </a:r>
            <a:r>
              <a:rPr lang="sv-SE" sz="1200" dirty="0" smtClean="0"/>
              <a:t> </a:t>
            </a:r>
            <a:r>
              <a:rPr lang="sv-SE" sz="1200" dirty="0" err="1" smtClean="0"/>
              <a:t>depicted</a:t>
            </a:r>
            <a:r>
              <a:rPr lang="sv-SE" sz="1200" dirty="0" smtClean="0"/>
              <a:t> from 30 </a:t>
            </a:r>
            <a:r>
              <a:rPr lang="sv-SE" sz="1200" dirty="0" err="1" smtClean="0"/>
              <a:t>individual</a:t>
            </a:r>
            <a:r>
              <a:rPr lang="sv-SE" sz="1200" dirty="0" smtClean="0"/>
              <a:t> </a:t>
            </a:r>
            <a:r>
              <a:rPr lang="sv-SE" sz="1200" dirty="0" err="1" smtClean="0"/>
              <a:t>blood</a:t>
            </a:r>
            <a:r>
              <a:rPr lang="sv-SE" sz="1200" dirty="0" smtClean="0"/>
              <a:t> donors, as </a:t>
            </a:r>
            <a:r>
              <a:rPr lang="sv-SE" sz="1200" dirty="0" err="1" smtClean="0"/>
              <a:t>average+SD</a:t>
            </a:r>
            <a:r>
              <a:rPr lang="sv-SE" sz="1200" dirty="0" smtClean="0"/>
              <a:t> </a:t>
            </a:r>
            <a:r>
              <a:rPr lang="sv-SE" sz="1200" dirty="0" err="1" smtClean="0"/>
              <a:t>of</a:t>
            </a:r>
            <a:r>
              <a:rPr lang="sv-SE" sz="1200" dirty="0" smtClean="0"/>
              <a:t> </a:t>
            </a:r>
            <a:r>
              <a:rPr lang="sv-SE" sz="1200" dirty="0" err="1" smtClean="0"/>
              <a:t>biological</a:t>
            </a:r>
            <a:r>
              <a:rPr lang="sv-SE" sz="1200" dirty="0" smtClean="0"/>
              <a:t> </a:t>
            </a:r>
            <a:r>
              <a:rPr lang="sv-SE" sz="1200" dirty="0" err="1" smtClean="0"/>
              <a:t>triplicates</a:t>
            </a:r>
            <a:r>
              <a:rPr lang="sv-SE" sz="1200" dirty="0" smtClean="0"/>
              <a:t>.</a:t>
            </a:r>
            <a:endParaRPr lang="sv-SE" sz="1200" dirty="0"/>
          </a:p>
        </p:txBody>
      </p:sp>
      <p:sp>
        <p:nvSpPr>
          <p:cNvPr id="6" name="TextBox 5"/>
          <p:cNvSpPr txBox="1"/>
          <p:nvPr/>
        </p:nvSpPr>
        <p:spPr>
          <a:xfrm>
            <a:off x="972065" y="156340"/>
            <a:ext cx="3592945" cy="369332"/>
          </a:xfrm>
          <a:prstGeom prst="rect">
            <a:avLst/>
          </a:prstGeom>
          <a:noFill/>
        </p:spPr>
        <p:txBody>
          <a:bodyPr wrap="square" rtlCol="0">
            <a:spAutoFit/>
          </a:bodyPr>
          <a:lstStyle/>
          <a:p>
            <a:r>
              <a:rPr lang="sv-SE" dirty="0" err="1" smtClean="0"/>
              <a:t>Results</a:t>
            </a:r>
            <a:endParaRPr lang="sv-SE" dirty="0"/>
          </a:p>
        </p:txBody>
      </p:sp>
      <p:sp>
        <p:nvSpPr>
          <p:cNvPr id="7" name="TextBox 6"/>
          <p:cNvSpPr txBox="1"/>
          <p:nvPr/>
        </p:nvSpPr>
        <p:spPr>
          <a:xfrm>
            <a:off x="972065" y="525672"/>
            <a:ext cx="7118990" cy="1384995"/>
          </a:xfrm>
          <a:prstGeom prst="rect">
            <a:avLst/>
          </a:prstGeom>
          <a:noFill/>
        </p:spPr>
        <p:txBody>
          <a:bodyPr wrap="square" rtlCol="0">
            <a:spAutoFit/>
          </a:bodyPr>
          <a:lstStyle/>
          <a:p>
            <a:r>
              <a:rPr lang="en-US" sz="1200" dirty="0" err="1" smtClean="0"/>
              <a:t>INF</a:t>
            </a:r>
            <a:r>
              <a:rPr lang="en-US" sz="1200" dirty="0" err="1" smtClean="0">
                <a:latin typeface="Symbol" panose="05050102010706020507" pitchFamily="18" charset="2"/>
              </a:rPr>
              <a:t>a</a:t>
            </a:r>
            <a:r>
              <a:rPr lang="en-US" sz="1200" dirty="0" smtClean="0"/>
              <a:t> release upon 24 hours stimulation with SLE immune complex was investigated in 30 blood donors including 15 patients with systemic lupus </a:t>
            </a:r>
            <a:r>
              <a:rPr lang="en-US" sz="1200" dirty="0" err="1" smtClean="0"/>
              <a:t>erythemtosus</a:t>
            </a:r>
            <a:r>
              <a:rPr lang="en-US" sz="1200" dirty="0" smtClean="0"/>
              <a:t> (SLE), 8 with idiopathic inflammatory myositis (IIM) and 7 healthy donors. SLE patients were subdivided into </a:t>
            </a:r>
            <a:r>
              <a:rPr lang="sv-SE" sz="1200" dirty="0" err="1" smtClean="0"/>
              <a:t>hydroxychloroquine</a:t>
            </a:r>
            <a:r>
              <a:rPr lang="en-US" sz="1200" dirty="0" smtClean="0"/>
              <a:t>-treated and -untreated patients, and IIM patients into those with dermatomyositis (DM) and polymyositis (PM). Immune complex induced variable levels of </a:t>
            </a:r>
            <a:r>
              <a:rPr lang="en-US" sz="1200" dirty="0" err="1" smtClean="0"/>
              <a:t>IFN</a:t>
            </a:r>
            <a:r>
              <a:rPr lang="en-US" sz="1200" dirty="0" err="1" smtClean="0">
                <a:latin typeface="Symbol" panose="05050102010706020507" pitchFamily="18" charset="2"/>
              </a:rPr>
              <a:t>a</a:t>
            </a:r>
            <a:r>
              <a:rPr lang="en-US" sz="1200" dirty="0" smtClean="0"/>
              <a:t> </a:t>
            </a:r>
            <a:r>
              <a:rPr lang="en-US" sz="1200" dirty="0"/>
              <a:t>w</a:t>
            </a:r>
            <a:r>
              <a:rPr lang="en-US" sz="1200" dirty="0" smtClean="0"/>
              <a:t>ith lower levels in SLE patients compared to healthy donors (p&lt;0,05). Of note, 6 of the 10 </a:t>
            </a:r>
            <a:r>
              <a:rPr lang="sv-SE" sz="1200" dirty="0" smtClean="0"/>
              <a:t>SLE patients </a:t>
            </a:r>
            <a:r>
              <a:rPr lang="sv-SE" sz="1200" dirty="0" err="1" smtClean="0"/>
              <a:t>treated</a:t>
            </a:r>
            <a:r>
              <a:rPr lang="sv-SE" sz="1200" dirty="0" smtClean="0"/>
              <a:t> </a:t>
            </a:r>
            <a:r>
              <a:rPr lang="sv-SE" sz="1200" dirty="0" err="1" smtClean="0"/>
              <a:t>with</a:t>
            </a:r>
            <a:r>
              <a:rPr lang="sv-SE" sz="1200" dirty="0" smtClean="0"/>
              <a:t> </a:t>
            </a:r>
            <a:r>
              <a:rPr lang="sv-SE" sz="1200" dirty="0" err="1"/>
              <a:t>hydroxychloroquine</a:t>
            </a:r>
            <a:r>
              <a:rPr lang="sv-SE" sz="1200" dirty="0"/>
              <a:t> </a:t>
            </a:r>
            <a:r>
              <a:rPr lang="sv-SE" sz="1200" dirty="0" smtClean="0"/>
              <a:t>(HCQ) </a:t>
            </a:r>
            <a:r>
              <a:rPr lang="sv-SE" sz="1200" dirty="0" err="1" smtClean="0"/>
              <a:t>presented</a:t>
            </a:r>
            <a:r>
              <a:rPr lang="sv-SE" sz="1200" dirty="0" smtClean="0"/>
              <a:t> </a:t>
            </a:r>
            <a:r>
              <a:rPr lang="sv-SE" sz="1200" dirty="0" err="1" smtClean="0"/>
              <a:t>with</a:t>
            </a:r>
            <a:r>
              <a:rPr lang="sv-SE" sz="1200" dirty="0" smtClean="0"/>
              <a:t> </a:t>
            </a:r>
            <a:r>
              <a:rPr lang="sv-SE" sz="1200" dirty="0" err="1" smtClean="0"/>
              <a:t>low</a:t>
            </a:r>
            <a:r>
              <a:rPr lang="sv-SE" sz="1200" dirty="0" smtClean="0"/>
              <a:t> </a:t>
            </a:r>
            <a:r>
              <a:rPr lang="sv-SE" sz="1200" dirty="0" err="1" smtClean="0"/>
              <a:t>IFN</a:t>
            </a:r>
            <a:r>
              <a:rPr lang="sv-SE" sz="1200" dirty="0" err="1" smtClean="0">
                <a:latin typeface="Symbol" panose="05050102010706020507" pitchFamily="18" charset="2"/>
              </a:rPr>
              <a:t>a</a:t>
            </a:r>
            <a:r>
              <a:rPr lang="sv-SE" sz="1200" dirty="0" smtClean="0"/>
              <a:t> </a:t>
            </a:r>
            <a:r>
              <a:rPr lang="sv-SE" sz="1200" dirty="0" err="1" smtClean="0"/>
              <a:t>induction</a:t>
            </a:r>
            <a:r>
              <a:rPr lang="sv-SE" sz="1200" dirty="0" smtClean="0"/>
              <a:t> (&lt;100 pg/ml) and </a:t>
            </a:r>
            <a:r>
              <a:rPr lang="sv-SE" sz="1200" dirty="0" err="1" smtClean="0"/>
              <a:t>were</a:t>
            </a:r>
            <a:r>
              <a:rPr lang="sv-SE" sz="1200" dirty="0" smtClean="0"/>
              <a:t> </a:t>
            </a:r>
            <a:r>
              <a:rPr lang="sv-SE" sz="1200" dirty="0" err="1" smtClean="0"/>
              <a:t>removed</a:t>
            </a:r>
            <a:r>
              <a:rPr lang="sv-SE" sz="1200" dirty="0" smtClean="0"/>
              <a:t> from </a:t>
            </a:r>
            <a:r>
              <a:rPr lang="sv-SE" sz="1200" dirty="0" err="1" smtClean="0"/>
              <a:t>further</a:t>
            </a:r>
            <a:r>
              <a:rPr lang="sv-SE" sz="1200" dirty="0" smtClean="0"/>
              <a:t> </a:t>
            </a:r>
            <a:r>
              <a:rPr lang="sv-SE" sz="1200" dirty="0" err="1" smtClean="0"/>
              <a:t>analyses</a:t>
            </a:r>
            <a:r>
              <a:rPr lang="sv-SE" sz="1200" dirty="0" smtClean="0"/>
              <a:t> (U17, U27, U37, U39, U40, U41).</a:t>
            </a:r>
            <a:endParaRPr lang="sv-SE" sz="1200" dirty="0"/>
          </a:p>
        </p:txBody>
      </p:sp>
      <p:sp>
        <p:nvSpPr>
          <p:cNvPr id="8" name="TextBox 7"/>
          <p:cNvSpPr txBox="1"/>
          <p:nvPr/>
        </p:nvSpPr>
        <p:spPr>
          <a:xfrm>
            <a:off x="972065" y="2669401"/>
            <a:ext cx="773608" cy="276999"/>
          </a:xfrm>
          <a:prstGeom prst="rect">
            <a:avLst/>
          </a:prstGeom>
          <a:noFill/>
        </p:spPr>
        <p:txBody>
          <a:bodyPr wrap="square" rtlCol="0">
            <a:spAutoFit/>
          </a:bodyPr>
          <a:lstStyle/>
          <a:p>
            <a:r>
              <a:rPr lang="sv-SE" sz="1200" b="1" dirty="0" err="1" smtClean="0"/>
              <a:t>Fig</a:t>
            </a:r>
            <a:r>
              <a:rPr lang="sv-SE" sz="1200" b="1" dirty="0" smtClean="0"/>
              <a:t> 1</a:t>
            </a:r>
            <a:endParaRPr lang="sv-SE" sz="1200" b="1" dirty="0"/>
          </a:p>
        </p:txBody>
      </p:sp>
      <p:graphicFrame>
        <p:nvGraphicFramePr>
          <p:cNvPr id="9" name="Chart 8"/>
          <p:cNvGraphicFramePr>
            <a:graphicFrameLocks/>
          </p:cNvGraphicFramePr>
          <p:nvPr>
            <p:extLst>
              <p:ext uri="{D42A27DB-BD31-4B8C-83A1-F6EECF244321}">
                <p14:modId xmlns:p14="http://schemas.microsoft.com/office/powerpoint/2010/main" val="2979491230"/>
              </p:ext>
            </p:extLst>
          </p:nvPr>
        </p:nvGraphicFramePr>
        <p:xfrm>
          <a:off x="986555" y="3085926"/>
          <a:ext cx="6625207" cy="2738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1640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12735" y="2299854"/>
            <a:ext cx="2609928" cy="2546465"/>
          </a:xfrm>
          <a:prstGeom prst="rect">
            <a:avLst/>
          </a:prstGeom>
        </p:spPr>
      </p:pic>
      <p:sp>
        <p:nvSpPr>
          <p:cNvPr id="5" name="TextBox 4"/>
          <p:cNvSpPr txBox="1"/>
          <p:nvPr/>
        </p:nvSpPr>
        <p:spPr>
          <a:xfrm>
            <a:off x="1512735" y="4883263"/>
            <a:ext cx="2600960" cy="276999"/>
          </a:xfrm>
          <a:prstGeom prst="rect">
            <a:avLst/>
          </a:prstGeom>
          <a:noFill/>
        </p:spPr>
        <p:txBody>
          <a:bodyPr wrap="square" rtlCol="0">
            <a:spAutoFit/>
          </a:bodyPr>
          <a:lstStyle/>
          <a:p>
            <a:r>
              <a:rPr lang="sv-SE" sz="1200" dirty="0" err="1" smtClean="0"/>
              <a:t>Gated</a:t>
            </a:r>
            <a:r>
              <a:rPr lang="sv-SE" sz="1200" dirty="0" smtClean="0"/>
              <a:t> on CD3</a:t>
            </a:r>
            <a:r>
              <a:rPr lang="sv-SE" sz="1200" baseline="30000" dirty="0" smtClean="0"/>
              <a:t>-</a:t>
            </a:r>
            <a:r>
              <a:rPr lang="sv-SE" sz="1200" dirty="0" smtClean="0"/>
              <a:t>CD14</a:t>
            </a:r>
            <a:r>
              <a:rPr lang="sv-SE" sz="1200" baseline="30000" dirty="0" smtClean="0"/>
              <a:t>-</a:t>
            </a:r>
            <a:r>
              <a:rPr lang="sv-SE" sz="1200" dirty="0" smtClean="0"/>
              <a:t> live PBMC</a:t>
            </a:r>
            <a:endParaRPr lang="sv-SE" sz="1200" dirty="0"/>
          </a:p>
        </p:txBody>
      </p:sp>
      <p:graphicFrame>
        <p:nvGraphicFramePr>
          <p:cNvPr id="7" name="Chart 6"/>
          <p:cNvGraphicFramePr>
            <a:graphicFrameLocks/>
          </p:cNvGraphicFramePr>
          <p:nvPr>
            <p:extLst>
              <p:ext uri="{D42A27DB-BD31-4B8C-83A1-F6EECF244321}">
                <p14:modId xmlns:p14="http://schemas.microsoft.com/office/powerpoint/2010/main" val="1391727090"/>
              </p:ext>
            </p:extLst>
          </p:nvPr>
        </p:nvGraphicFramePr>
        <p:xfrm>
          <a:off x="4969163" y="2309137"/>
          <a:ext cx="4149801" cy="227184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969163" y="4329265"/>
            <a:ext cx="5346290" cy="830997"/>
          </a:xfrm>
          <a:prstGeom prst="rect">
            <a:avLst/>
          </a:prstGeom>
          <a:noFill/>
        </p:spPr>
        <p:txBody>
          <a:bodyPr wrap="square" rtlCol="0">
            <a:spAutoFit/>
          </a:bodyPr>
          <a:lstStyle/>
          <a:p>
            <a:r>
              <a:rPr lang="sv-SE" sz="1200" dirty="0" err="1"/>
              <a:t>IFN</a:t>
            </a:r>
            <a:r>
              <a:rPr lang="sv-SE" sz="1200" dirty="0" err="1">
                <a:latin typeface="Symbol" panose="05050102010706020507" pitchFamily="18" charset="2"/>
              </a:rPr>
              <a:t>a</a:t>
            </a:r>
            <a:r>
              <a:rPr lang="sv-SE" sz="1200" dirty="0"/>
              <a:t> </a:t>
            </a:r>
            <a:r>
              <a:rPr lang="sv-SE" sz="1200" dirty="0" err="1"/>
              <a:t>released</a:t>
            </a:r>
            <a:r>
              <a:rPr lang="sv-SE" sz="1200" dirty="0"/>
              <a:t> </a:t>
            </a:r>
            <a:r>
              <a:rPr lang="sv-SE" sz="1200" dirty="0" err="1"/>
              <a:t>after</a:t>
            </a:r>
            <a:r>
              <a:rPr lang="sv-SE" sz="1200" dirty="0"/>
              <a:t> 24h stimulation </a:t>
            </a:r>
            <a:r>
              <a:rPr lang="sv-SE" sz="1200" dirty="0" err="1"/>
              <a:t>of</a:t>
            </a:r>
            <a:r>
              <a:rPr lang="sv-SE" sz="1200" dirty="0"/>
              <a:t> PBMC </a:t>
            </a:r>
            <a:r>
              <a:rPr lang="sv-SE" sz="1200" dirty="0" err="1"/>
              <a:t>with</a:t>
            </a:r>
            <a:r>
              <a:rPr lang="sv-SE" sz="1200" dirty="0"/>
              <a:t> SLE immune </a:t>
            </a:r>
            <a:r>
              <a:rPr lang="sv-SE" sz="1200" dirty="0" err="1" smtClean="0"/>
              <a:t>complex</a:t>
            </a:r>
            <a:r>
              <a:rPr lang="sv-SE" sz="1200" dirty="0" smtClean="0"/>
              <a:t> vs the </a:t>
            </a:r>
            <a:r>
              <a:rPr lang="sv-SE" sz="1200" dirty="0" err="1" smtClean="0"/>
              <a:t>percent</a:t>
            </a:r>
            <a:r>
              <a:rPr lang="sv-SE" sz="1200" dirty="0" smtClean="0"/>
              <a:t> </a:t>
            </a:r>
            <a:r>
              <a:rPr lang="sv-SE" sz="1200" dirty="0" err="1" smtClean="0"/>
              <a:t>of</a:t>
            </a:r>
            <a:r>
              <a:rPr lang="sv-SE" sz="1200" dirty="0" smtClean="0"/>
              <a:t> </a:t>
            </a:r>
            <a:r>
              <a:rPr lang="sv-SE" sz="1200" dirty="0" err="1" smtClean="0"/>
              <a:t>pDC</a:t>
            </a:r>
            <a:r>
              <a:rPr lang="sv-SE" sz="1200" dirty="0" smtClean="0"/>
              <a:t> </a:t>
            </a:r>
            <a:r>
              <a:rPr lang="sv-SE" sz="1200" dirty="0" err="1" smtClean="0"/>
              <a:t>of</a:t>
            </a:r>
            <a:r>
              <a:rPr lang="sv-SE" sz="1200" dirty="0" smtClean="0"/>
              <a:t> CD3</a:t>
            </a:r>
            <a:r>
              <a:rPr lang="sv-SE" sz="1200" baseline="30000" dirty="0" smtClean="0"/>
              <a:t>-</a:t>
            </a:r>
            <a:r>
              <a:rPr lang="sv-SE" sz="1200" dirty="0" smtClean="0"/>
              <a:t>CD14</a:t>
            </a:r>
            <a:r>
              <a:rPr lang="sv-SE" sz="1200" baseline="30000" dirty="0" smtClean="0"/>
              <a:t>-</a:t>
            </a:r>
            <a:r>
              <a:rPr lang="sv-SE" sz="1200" dirty="0" smtClean="0"/>
              <a:t> live PBMC. </a:t>
            </a:r>
            <a:r>
              <a:rPr lang="sv-SE" sz="1200" dirty="0"/>
              <a:t>Data </a:t>
            </a:r>
            <a:r>
              <a:rPr lang="sv-SE" sz="1200" dirty="0" err="1"/>
              <a:t>are</a:t>
            </a:r>
            <a:r>
              <a:rPr lang="sv-SE" sz="1200" dirty="0"/>
              <a:t> </a:t>
            </a:r>
            <a:r>
              <a:rPr lang="sv-SE" sz="1200" dirty="0" err="1"/>
              <a:t>depicted</a:t>
            </a:r>
            <a:r>
              <a:rPr lang="sv-SE" sz="1200" dirty="0"/>
              <a:t> from 30 </a:t>
            </a:r>
            <a:r>
              <a:rPr lang="sv-SE" sz="1200" dirty="0" err="1"/>
              <a:t>individual</a:t>
            </a:r>
            <a:r>
              <a:rPr lang="sv-SE" sz="1200" dirty="0"/>
              <a:t> </a:t>
            </a:r>
            <a:r>
              <a:rPr lang="sv-SE" sz="1200" dirty="0" err="1"/>
              <a:t>blood</a:t>
            </a:r>
            <a:r>
              <a:rPr lang="sv-SE" sz="1200" dirty="0"/>
              <a:t> </a:t>
            </a:r>
            <a:r>
              <a:rPr lang="sv-SE" sz="1200" dirty="0" smtClean="0"/>
              <a:t>donors. </a:t>
            </a:r>
            <a:r>
              <a:rPr lang="sv-SE" sz="1200" dirty="0" smtClean="0"/>
              <a:t>SLE </a:t>
            </a:r>
            <a:r>
              <a:rPr lang="sv-SE" sz="1200" dirty="0" smtClean="0"/>
              <a:t>patients </a:t>
            </a:r>
            <a:r>
              <a:rPr lang="sv-SE" sz="1200" dirty="0" err="1" smtClean="0"/>
              <a:t>treated</a:t>
            </a:r>
            <a:r>
              <a:rPr lang="sv-SE" sz="1200" dirty="0" smtClean="0"/>
              <a:t> </a:t>
            </a:r>
            <a:r>
              <a:rPr lang="sv-SE" sz="1200" dirty="0" err="1" smtClean="0"/>
              <a:t>with</a:t>
            </a:r>
            <a:r>
              <a:rPr lang="sv-SE" sz="1200" dirty="0" smtClean="0"/>
              <a:t> </a:t>
            </a:r>
            <a:r>
              <a:rPr lang="sv-SE" sz="1200" dirty="0" err="1" smtClean="0"/>
              <a:t>hydroxychloroquin</a:t>
            </a:r>
            <a:r>
              <a:rPr lang="sv-SE" sz="1200" dirty="0" smtClean="0"/>
              <a:t> and </a:t>
            </a:r>
            <a:r>
              <a:rPr lang="sv-SE" sz="1200" dirty="0" err="1" smtClean="0"/>
              <a:t>with</a:t>
            </a:r>
            <a:r>
              <a:rPr lang="sv-SE" sz="1200" dirty="0" smtClean="0"/>
              <a:t> &lt;100 pg/ml </a:t>
            </a:r>
            <a:r>
              <a:rPr lang="sv-SE" sz="1200" dirty="0" err="1" smtClean="0"/>
              <a:t>IFN</a:t>
            </a:r>
            <a:r>
              <a:rPr lang="sv-SE" sz="1200" dirty="0" err="1" smtClean="0">
                <a:latin typeface="Symbol" panose="05050102010706020507" pitchFamily="18" charset="2"/>
              </a:rPr>
              <a:t>a</a:t>
            </a:r>
            <a:r>
              <a:rPr lang="sv-SE" sz="1200" dirty="0" smtClean="0"/>
              <a:t> </a:t>
            </a:r>
            <a:r>
              <a:rPr lang="sv-SE" sz="1200" dirty="0" err="1" smtClean="0"/>
              <a:t>induction</a:t>
            </a:r>
            <a:r>
              <a:rPr lang="sv-SE" sz="1200" dirty="0" smtClean="0"/>
              <a:t> </a:t>
            </a:r>
            <a:r>
              <a:rPr lang="sv-SE" sz="1200" dirty="0" err="1" smtClean="0"/>
              <a:t>are</a:t>
            </a:r>
            <a:r>
              <a:rPr lang="sv-SE" sz="1200" dirty="0" smtClean="0"/>
              <a:t> </a:t>
            </a:r>
            <a:r>
              <a:rPr lang="sv-SE" sz="1200" dirty="0" err="1" smtClean="0"/>
              <a:t>marked</a:t>
            </a:r>
            <a:r>
              <a:rPr lang="sv-SE" sz="1200" dirty="0" smtClean="0"/>
              <a:t> in </a:t>
            </a:r>
            <a:r>
              <a:rPr lang="sv-SE" sz="1200" dirty="0" smtClean="0"/>
              <a:t>red.</a:t>
            </a:r>
            <a:endParaRPr lang="sv-SE" sz="1200" dirty="0"/>
          </a:p>
        </p:txBody>
      </p:sp>
      <p:sp>
        <p:nvSpPr>
          <p:cNvPr id="6" name="TextBox 5"/>
          <p:cNvSpPr txBox="1"/>
          <p:nvPr/>
        </p:nvSpPr>
        <p:spPr>
          <a:xfrm>
            <a:off x="1292185" y="1823062"/>
            <a:ext cx="773608" cy="276999"/>
          </a:xfrm>
          <a:prstGeom prst="rect">
            <a:avLst/>
          </a:prstGeom>
          <a:noFill/>
        </p:spPr>
        <p:txBody>
          <a:bodyPr wrap="square" rtlCol="0">
            <a:spAutoFit/>
          </a:bodyPr>
          <a:lstStyle/>
          <a:p>
            <a:r>
              <a:rPr lang="sv-SE" sz="1200" b="1" dirty="0" err="1" smtClean="0"/>
              <a:t>Fig</a:t>
            </a:r>
            <a:r>
              <a:rPr lang="sv-SE" sz="1200" b="1" dirty="0" smtClean="0"/>
              <a:t> 2</a:t>
            </a:r>
            <a:endParaRPr lang="sv-SE" sz="1200" b="1" dirty="0"/>
          </a:p>
        </p:txBody>
      </p:sp>
      <p:sp>
        <p:nvSpPr>
          <p:cNvPr id="9" name="TextBox 8"/>
          <p:cNvSpPr txBox="1"/>
          <p:nvPr/>
        </p:nvSpPr>
        <p:spPr>
          <a:xfrm>
            <a:off x="1292185" y="582166"/>
            <a:ext cx="7118990" cy="1015663"/>
          </a:xfrm>
          <a:prstGeom prst="rect">
            <a:avLst/>
          </a:prstGeom>
          <a:noFill/>
        </p:spPr>
        <p:txBody>
          <a:bodyPr wrap="square" rtlCol="0">
            <a:spAutoFit/>
          </a:bodyPr>
          <a:lstStyle/>
          <a:p>
            <a:r>
              <a:rPr lang="sv-SE" sz="1200" dirty="0" err="1" smtClean="0"/>
              <a:t>Although</a:t>
            </a:r>
            <a:r>
              <a:rPr lang="sv-SE" sz="1200" dirty="0" smtClean="0"/>
              <a:t> </a:t>
            </a:r>
            <a:r>
              <a:rPr lang="sv-SE" sz="1200" dirty="0" err="1" smtClean="0"/>
              <a:t>pDC</a:t>
            </a:r>
            <a:r>
              <a:rPr lang="sv-SE" sz="1200" dirty="0" smtClean="0"/>
              <a:t> </a:t>
            </a:r>
            <a:r>
              <a:rPr lang="sv-SE" sz="1200" dirty="0" err="1" smtClean="0"/>
              <a:t>are</a:t>
            </a:r>
            <a:r>
              <a:rPr lang="sv-SE" sz="1200" dirty="0" smtClean="0"/>
              <a:t> </a:t>
            </a:r>
            <a:r>
              <a:rPr lang="sv-SE" sz="1200" dirty="0" err="1" smtClean="0"/>
              <a:t>considered</a:t>
            </a:r>
            <a:r>
              <a:rPr lang="sv-SE" sz="1200" dirty="0" smtClean="0"/>
              <a:t> the </a:t>
            </a:r>
            <a:r>
              <a:rPr lang="sv-SE" sz="1200" dirty="0" err="1" smtClean="0"/>
              <a:t>most</a:t>
            </a:r>
            <a:r>
              <a:rPr lang="sv-SE" sz="1200" dirty="0" smtClean="0"/>
              <a:t> </a:t>
            </a:r>
            <a:r>
              <a:rPr lang="sv-SE" sz="1200" dirty="0" err="1" smtClean="0"/>
              <a:t>efficient</a:t>
            </a:r>
            <a:r>
              <a:rPr lang="sv-SE" sz="1200" dirty="0" smtClean="0"/>
              <a:t> </a:t>
            </a:r>
            <a:r>
              <a:rPr lang="sv-SE" sz="1200" dirty="0" err="1" smtClean="0"/>
              <a:t>producers</a:t>
            </a:r>
            <a:r>
              <a:rPr lang="sv-SE" sz="1200" dirty="0" smtClean="0"/>
              <a:t> </a:t>
            </a:r>
            <a:r>
              <a:rPr lang="sv-SE" sz="1200" dirty="0" err="1" smtClean="0"/>
              <a:t>of</a:t>
            </a:r>
            <a:r>
              <a:rPr lang="sv-SE" sz="1200" dirty="0" smtClean="0"/>
              <a:t> </a:t>
            </a:r>
            <a:r>
              <a:rPr lang="sv-SE" sz="1200" dirty="0" err="1" smtClean="0"/>
              <a:t>IFN</a:t>
            </a:r>
            <a:r>
              <a:rPr lang="sv-SE" sz="1200" dirty="0" err="1" smtClean="0">
                <a:latin typeface="Symbol" panose="05050102010706020507" pitchFamily="18" charset="2"/>
              </a:rPr>
              <a:t>a</a:t>
            </a:r>
            <a:r>
              <a:rPr lang="sv-SE" sz="1200" dirty="0" smtClean="0"/>
              <a:t> in </a:t>
            </a:r>
            <a:r>
              <a:rPr lang="sv-SE" sz="1200" dirty="0" err="1" smtClean="0"/>
              <a:t>blood</a:t>
            </a:r>
            <a:r>
              <a:rPr lang="sv-SE" sz="1200" dirty="0" smtClean="0"/>
              <a:t>, the </a:t>
            </a:r>
            <a:r>
              <a:rPr lang="sv-SE" sz="1200" dirty="0" err="1" smtClean="0"/>
              <a:t>frequency</a:t>
            </a:r>
            <a:r>
              <a:rPr lang="sv-SE" sz="1200" dirty="0" smtClean="0"/>
              <a:t> </a:t>
            </a:r>
            <a:r>
              <a:rPr lang="sv-SE" sz="1200" dirty="0" err="1" smtClean="0"/>
              <a:t>of</a:t>
            </a:r>
            <a:r>
              <a:rPr lang="sv-SE" sz="1200" dirty="0" smtClean="0"/>
              <a:t> </a:t>
            </a:r>
            <a:r>
              <a:rPr lang="sv-SE" sz="1200" dirty="0" err="1" smtClean="0"/>
              <a:t>pDC</a:t>
            </a:r>
            <a:r>
              <a:rPr lang="sv-SE" sz="1200" dirty="0" smtClean="0"/>
              <a:t> in the cell </a:t>
            </a:r>
            <a:r>
              <a:rPr lang="sv-SE" sz="1200" dirty="0" err="1" smtClean="0"/>
              <a:t>culture</a:t>
            </a:r>
            <a:r>
              <a:rPr lang="sv-SE" sz="1200" dirty="0" smtClean="0"/>
              <a:t> </a:t>
            </a:r>
            <a:r>
              <a:rPr lang="sv-SE" sz="1200" dirty="0" err="1" smtClean="0"/>
              <a:t>was</a:t>
            </a:r>
            <a:r>
              <a:rPr lang="sv-SE" sz="1200" dirty="0" smtClean="0"/>
              <a:t> not </a:t>
            </a:r>
            <a:r>
              <a:rPr lang="sv-SE" sz="1200" dirty="0" err="1" smtClean="0"/>
              <a:t>found</a:t>
            </a:r>
            <a:r>
              <a:rPr lang="sv-SE" sz="1200" dirty="0" smtClean="0"/>
              <a:t> to </a:t>
            </a:r>
            <a:r>
              <a:rPr lang="sv-SE" sz="1200" dirty="0" err="1" smtClean="0"/>
              <a:t>correlate</a:t>
            </a:r>
            <a:r>
              <a:rPr lang="sv-SE" sz="1200" dirty="0" smtClean="0"/>
              <a:t> to immune </a:t>
            </a:r>
            <a:r>
              <a:rPr lang="sv-SE" sz="1200" dirty="0" err="1" smtClean="0"/>
              <a:t>complex</a:t>
            </a:r>
            <a:r>
              <a:rPr lang="sv-SE" sz="1200" dirty="0" smtClean="0"/>
              <a:t> </a:t>
            </a:r>
            <a:r>
              <a:rPr lang="sv-SE" sz="1200" dirty="0" err="1" smtClean="0"/>
              <a:t>induced</a:t>
            </a:r>
            <a:r>
              <a:rPr lang="sv-SE" sz="1200" dirty="0" smtClean="0"/>
              <a:t> </a:t>
            </a:r>
            <a:r>
              <a:rPr lang="sv-SE" sz="1200" dirty="0" err="1" smtClean="0"/>
              <a:t>IFN</a:t>
            </a:r>
            <a:r>
              <a:rPr lang="sv-SE" sz="1200" dirty="0" err="1" smtClean="0">
                <a:latin typeface="Symbol" panose="05050102010706020507" pitchFamily="18" charset="2"/>
              </a:rPr>
              <a:t>a</a:t>
            </a:r>
            <a:r>
              <a:rPr lang="sv-SE" sz="1200" dirty="0" smtClean="0"/>
              <a:t> </a:t>
            </a:r>
            <a:r>
              <a:rPr lang="sv-SE" sz="1200" dirty="0" err="1" smtClean="0"/>
              <a:t>levels</a:t>
            </a:r>
            <a:r>
              <a:rPr lang="sv-SE" sz="1200" dirty="0" smtClean="0"/>
              <a:t>. </a:t>
            </a:r>
            <a:r>
              <a:rPr lang="sv-SE" sz="1200" dirty="0" err="1" smtClean="0"/>
              <a:t>There</a:t>
            </a:r>
            <a:r>
              <a:rPr lang="sv-SE" sz="1200" dirty="0" smtClean="0"/>
              <a:t> </a:t>
            </a:r>
            <a:r>
              <a:rPr lang="sv-SE" sz="1200" dirty="0" err="1" smtClean="0"/>
              <a:t>was</a:t>
            </a:r>
            <a:r>
              <a:rPr lang="sv-SE" sz="1200" dirty="0" smtClean="0"/>
              <a:t> no </a:t>
            </a:r>
            <a:r>
              <a:rPr lang="sv-SE" sz="1200" dirty="0" err="1" smtClean="0"/>
              <a:t>difference</a:t>
            </a:r>
            <a:r>
              <a:rPr lang="sv-SE" sz="1200" dirty="0" smtClean="0"/>
              <a:t> in </a:t>
            </a:r>
            <a:r>
              <a:rPr lang="sv-SE" sz="1200" dirty="0" err="1" smtClean="0"/>
              <a:t>frequency</a:t>
            </a:r>
            <a:r>
              <a:rPr lang="sv-SE" sz="1200" dirty="0" smtClean="0"/>
              <a:t> </a:t>
            </a:r>
            <a:r>
              <a:rPr lang="sv-SE" sz="1200" dirty="0" err="1" smtClean="0"/>
              <a:t>of</a:t>
            </a:r>
            <a:r>
              <a:rPr lang="sv-SE" sz="1200" dirty="0" smtClean="0"/>
              <a:t> </a:t>
            </a:r>
            <a:r>
              <a:rPr lang="sv-SE" sz="1200" dirty="0" err="1" smtClean="0"/>
              <a:t>pDC</a:t>
            </a:r>
            <a:r>
              <a:rPr lang="sv-SE" sz="1200" dirty="0" smtClean="0"/>
              <a:t> </a:t>
            </a:r>
            <a:r>
              <a:rPr lang="sv-SE" sz="1200" dirty="0" err="1" smtClean="0"/>
              <a:t>between</a:t>
            </a:r>
            <a:r>
              <a:rPr lang="sv-SE" sz="1200" dirty="0" smtClean="0"/>
              <a:t> </a:t>
            </a:r>
            <a:r>
              <a:rPr lang="sv-SE" sz="1200" dirty="0" err="1" smtClean="0"/>
              <a:t>groups</a:t>
            </a:r>
            <a:r>
              <a:rPr lang="sv-SE" sz="1200" dirty="0" smtClean="0"/>
              <a:t> </a:t>
            </a:r>
            <a:r>
              <a:rPr lang="sv-SE" sz="1200" dirty="0" err="1" smtClean="0"/>
              <a:t>of</a:t>
            </a:r>
            <a:r>
              <a:rPr lang="sv-SE" sz="1200" dirty="0" smtClean="0"/>
              <a:t> </a:t>
            </a:r>
            <a:r>
              <a:rPr lang="sv-SE" sz="1200" dirty="0" err="1" smtClean="0"/>
              <a:t>blood</a:t>
            </a:r>
            <a:r>
              <a:rPr lang="sv-SE" sz="1200" dirty="0" smtClean="0"/>
              <a:t> donors. The </a:t>
            </a:r>
            <a:r>
              <a:rPr lang="sv-SE" sz="1200" dirty="0" err="1" smtClean="0"/>
              <a:t>six</a:t>
            </a:r>
            <a:r>
              <a:rPr lang="sv-SE" sz="1200" dirty="0" smtClean="0"/>
              <a:t> SLE patients </a:t>
            </a:r>
            <a:r>
              <a:rPr lang="sv-SE" sz="1200" dirty="0" err="1" smtClean="0"/>
              <a:t>treated</a:t>
            </a:r>
            <a:r>
              <a:rPr lang="sv-SE" sz="1200" dirty="0" smtClean="0"/>
              <a:t> </a:t>
            </a:r>
            <a:r>
              <a:rPr lang="sv-SE" sz="1200" dirty="0" err="1" smtClean="0"/>
              <a:t>with</a:t>
            </a:r>
            <a:r>
              <a:rPr lang="sv-SE" sz="1200" dirty="0" smtClean="0"/>
              <a:t> </a:t>
            </a:r>
            <a:r>
              <a:rPr lang="sv-SE" sz="1200" dirty="0" err="1" smtClean="0"/>
              <a:t>hydroxychlorine</a:t>
            </a:r>
            <a:r>
              <a:rPr lang="sv-SE" sz="1200" dirty="0" smtClean="0"/>
              <a:t> and </a:t>
            </a:r>
            <a:r>
              <a:rPr lang="sv-SE" sz="1200" dirty="0" err="1" smtClean="0"/>
              <a:t>with</a:t>
            </a:r>
            <a:r>
              <a:rPr lang="sv-SE" sz="1200" dirty="0" smtClean="0"/>
              <a:t> </a:t>
            </a:r>
            <a:r>
              <a:rPr lang="sv-SE" sz="1200" dirty="0" err="1" smtClean="0"/>
              <a:t>low</a:t>
            </a:r>
            <a:r>
              <a:rPr lang="sv-SE" sz="1200" dirty="0" smtClean="0"/>
              <a:t> </a:t>
            </a:r>
            <a:r>
              <a:rPr lang="sv-SE" sz="1200" dirty="0" err="1" smtClean="0"/>
              <a:t>IFN</a:t>
            </a:r>
            <a:r>
              <a:rPr lang="sv-SE" sz="1200" dirty="0" err="1" smtClean="0">
                <a:latin typeface="Symbol" panose="05050102010706020507" pitchFamily="18" charset="2"/>
              </a:rPr>
              <a:t>a</a:t>
            </a:r>
            <a:r>
              <a:rPr lang="sv-SE" sz="1200" dirty="0" smtClean="0"/>
              <a:t> </a:t>
            </a:r>
            <a:r>
              <a:rPr lang="sv-SE" sz="1200" dirty="0" err="1" smtClean="0"/>
              <a:t>induction</a:t>
            </a:r>
            <a:r>
              <a:rPr lang="sv-SE" sz="1200" dirty="0" smtClean="0"/>
              <a:t> </a:t>
            </a:r>
            <a:r>
              <a:rPr lang="sv-SE" sz="1200" dirty="0" err="1" smtClean="0"/>
              <a:t>did</a:t>
            </a:r>
            <a:r>
              <a:rPr lang="sv-SE" sz="1200" dirty="0" smtClean="0"/>
              <a:t> not </a:t>
            </a:r>
            <a:r>
              <a:rPr lang="sv-SE" sz="1200" dirty="0" err="1" smtClean="0"/>
              <a:t>differ</a:t>
            </a:r>
            <a:r>
              <a:rPr lang="sv-SE" sz="1200" dirty="0" smtClean="0"/>
              <a:t> in the </a:t>
            </a:r>
            <a:r>
              <a:rPr lang="sv-SE" sz="1200" dirty="0" err="1" smtClean="0"/>
              <a:t>frequency</a:t>
            </a:r>
            <a:r>
              <a:rPr lang="sv-SE" sz="1200" dirty="0" smtClean="0"/>
              <a:t> </a:t>
            </a:r>
            <a:r>
              <a:rPr lang="sv-SE" sz="1200" dirty="0" err="1" smtClean="0"/>
              <a:t>of</a:t>
            </a:r>
            <a:r>
              <a:rPr lang="sv-SE" sz="1200" dirty="0" smtClean="0"/>
              <a:t> </a:t>
            </a:r>
            <a:r>
              <a:rPr lang="sv-SE" sz="1200" dirty="0" err="1" smtClean="0"/>
              <a:t>pDC</a:t>
            </a:r>
            <a:r>
              <a:rPr lang="sv-SE" sz="1200" dirty="0" smtClean="0"/>
              <a:t> to the rest </a:t>
            </a:r>
            <a:r>
              <a:rPr lang="sv-SE" sz="1200" dirty="0" err="1" smtClean="0"/>
              <a:t>of</a:t>
            </a:r>
            <a:r>
              <a:rPr lang="sv-SE" sz="1200" dirty="0" smtClean="0"/>
              <a:t> the </a:t>
            </a:r>
            <a:r>
              <a:rPr lang="sv-SE" sz="1200" dirty="0" err="1" smtClean="0"/>
              <a:t>blood</a:t>
            </a:r>
            <a:r>
              <a:rPr lang="sv-SE" sz="1200" dirty="0" smtClean="0"/>
              <a:t> donors (</a:t>
            </a:r>
            <a:r>
              <a:rPr lang="sv-SE" sz="1200" dirty="0" err="1" smtClean="0"/>
              <a:t>Fig</a:t>
            </a:r>
            <a:r>
              <a:rPr lang="sv-SE" sz="1200" dirty="0" smtClean="0"/>
              <a:t> 2b, red </a:t>
            </a:r>
            <a:r>
              <a:rPr lang="sv-SE" sz="1200" dirty="0" err="1" smtClean="0"/>
              <a:t>dots</a:t>
            </a:r>
            <a:r>
              <a:rPr lang="sv-SE" sz="1200" dirty="0" smtClean="0"/>
              <a:t>).</a:t>
            </a:r>
            <a:endParaRPr lang="sv-SE" sz="1200" dirty="0"/>
          </a:p>
          <a:p>
            <a:endParaRPr lang="sv-SE" sz="1200" dirty="0"/>
          </a:p>
        </p:txBody>
      </p:sp>
    </p:spTree>
    <p:extLst>
      <p:ext uri="{BB962C8B-B14F-4D97-AF65-F5344CB8AC3E}">
        <p14:creationId xmlns:p14="http://schemas.microsoft.com/office/powerpoint/2010/main" val="7306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437827" y="65903"/>
            <a:ext cx="4518021" cy="6874356"/>
            <a:chOff x="4208595" y="0"/>
            <a:chExt cx="4518021" cy="6874356"/>
          </a:xfrm>
        </p:grpSpPr>
        <p:pic>
          <p:nvPicPr>
            <p:cNvPr id="1032" name="Picture 8" descr="https://polymorph3.sgc.utoronto.ca/tissue/heatmap/tZD48w1Vh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3186" y="0"/>
              <a:ext cx="4243430" cy="687435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rot="16200000">
              <a:off x="3935765" y="5100690"/>
              <a:ext cx="822661" cy="276999"/>
            </a:xfrm>
            <a:prstGeom prst="rect">
              <a:avLst/>
            </a:prstGeom>
            <a:noFill/>
          </p:spPr>
          <p:txBody>
            <a:bodyPr wrap="none" rtlCol="0">
              <a:spAutoFit/>
            </a:bodyPr>
            <a:lstStyle/>
            <a:p>
              <a:r>
                <a:rPr lang="sv-SE" sz="1200" dirty="0" err="1" smtClean="0"/>
                <a:t>Kinase</a:t>
              </a:r>
              <a:r>
                <a:rPr lang="sv-SE" sz="1200" dirty="0" smtClean="0"/>
                <a:t> </a:t>
              </a:r>
              <a:r>
                <a:rPr lang="sv-SE" sz="1200" dirty="0" err="1" smtClean="0"/>
                <a:t>inh</a:t>
              </a:r>
              <a:endParaRPr lang="sv-SE" sz="1200" dirty="0"/>
            </a:p>
          </p:txBody>
        </p:sp>
        <p:cxnSp>
          <p:nvCxnSpPr>
            <p:cNvPr id="10" name="Straight Connector 9"/>
            <p:cNvCxnSpPr/>
            <p:nvPr/>
          </p:nvCxnSpPr>
          <p:spPr>
            <a:xfrm rot="240000">
              <a:off x="4419826" y="4753189"/>
              <a:ext cx="64959" cy="972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16200000">
              <a:off x="3998282" y="1580402"/>
              <a:ext cx="697627" cy="276999"/>
            </a:xfrm>
            <a:prstGeom prst="rect">
              <a:avLst/>
            </a:prstGeom>
            <a:noFill/>
          </p:spPr>
          <p:txBody>
            <a:bodyPr wrap="none" rtlCol="0">
              <a:spAutoFit/>
            </a:bodyPr>
            <a:lstStyle/>
            <a:p>
              <a:r>
                <a:rPr lang="sv-SE" sz="1200" dirty="0" smtClean="0"/>
                <a:t>K-Ac </a:t>
              </a:r>
              <a:r>
                <a:rPr lang="sv-SE" sz="1200" dirty="0" err="1" smtClean="0"/>
                <a:t>inh</a:t>
              </a:r>
              <a:endParaRPr lang="sv-SE" sz="1200" dirty="0"/>
            </a:p>
          </p:txBody>
        </p:sp>
        <p:cxnSp>
          <p:nvCxnSpPr>
            <p:cNvPr id="15" name="Straight Connector 14"/>
            <p:cNvCxnSpPr/>
            <p:nvPr/>
          </p:nvCxnSpPr>
          <p:spPr>
            <a:xfrm rot="180000">
              <a:off x="4416011" y="998901"/>
              <a:ext cx="64959" cy="1440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rot="16200000">
              <a:off x="3971832" y="3375563"/>
              <a:ext cx="750526" cy="276999"/>
            </a:xfrm>
            <a:prstGeom prst="rect">
              <a:avLst/>
            </a:prstGeom>
            <a:noFill/>
          </p:spPr>
          <p:txBody>
            <a:bodyPr wrap="none" rtlCol="0">
              <a:spAutoFit/>
            </a:bodyPr>
            <a:lstStyle/>
            <a:p>
              <a:r>
                <a:rPr lang="sv-SE" sz="1200" dirty="0" smtClean="0"/>
                <a:t>K-</a:t>
              </a:r>
              <a:r>
                <a:rPr lang="sv-SE" sz="1200" dirty="0" err="1" smtClean="0"/>
                <a:t>Me</a:t>
              </a:r>
              <a:r>
                <a:rPr lang="sv-SE" sz="1200" dirty="0" smtClean="0"/>
                <a:t> </a:t>
              </a:r>
              <a:r>
                <a:rPr lang="sv-SE" sz="1200" dirty="0" err="1" smtClean="0"/>
                <a:t>inh</a:t>
              </a:r>
              <a:endParaRPr lang="sv-SE" sz="1200" dirty="0"/>
            </a:p>
          </p:txBody>
        </p:sp>
        <p:cxnSp>
          <p:nvCxnSpPr>
            <p:cNvPr id="17" name="Straight Connector 16"/>
            <p:cNvCxnSpPr/>
            <p:nvPr/>
          </p:nvCxnSpPr>
          <p:spPr>
            <a:xfrm rot="120000">
              <a:off x="4417861" y="2488062"/>
              <a:ext cx="64959" cy="20520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477402" y="4752107"/>
              <a:ext cx="596814" cy="7575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Rectangle 18"/>
            <p:cNvSpPr/>
            <p:nvPr/>
          </p:nvSpPr>
          <p:spPr>
            <a:xfrm>
              <a:off x="4477402" y="5453147"/>
              <a:ext cx="684000" cy="7575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p:cNvSpPr/>
            <p:nvPr/>
          </p:nvSpPr>
          <p:spPr>
            <a:xfrm>
              <a:off x="4477402" y="1980079"/>
              <a:ext cx="596814" cy="7575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ctangle 11"/>
            <p:cNvSpPr/>
            <p:nvPr/>
          </p:nvSpPr>
          <p:spPr>
            <a:xfrm>
              <a:off x="4477402" y="2083051"/>
              <a:ext cx="596814" cy="7575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Rectangle 17"/>
            <p:cNvSpPr/>
            <p:nvPr/>
          </p:nvSpPr>
          <p:spPr>
            <a:xfrm>
              <a:off x="4477402" y="2869766"/>
              <a:ext cx="596814" cy="7575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Rectangle 19"/>
            <p:cNvSpPr/>
            <p:nvPr/>
          </p:nvSpPr>
          <p:spPr>
            <a:xfrm>
              <a:off x="4477402" y="2972738"/>
              <a:ext cx="596814" cy="7575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Rectangle 20"/>
            <p:cNvSpPr/>
            <p:nvPr/>
          </p:nvSpPr>
          <p:spPr>
            <a:xfrm>
              <a:off x="4477402" y="3858307"/>
              <a:ext cx="596814" cy="7575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Rectangle 21"/>
            <p:cNvSpPr/>
            <p:nvPr/>
          </p:nvSpPr>
          <p:spPr>
            <a:xfrm>
              <a:off x="4477402" y="4949819"/>
              <a:ext cx="684000" cy="7575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Rectangle 22"/>
            <p:cNvSpPr/>
            <p:nvPr/>
          </p:nvSpPr>
          <p:spPr>
            <a:xfrm>
              <a:off x="4477402" y="5346059"/>
              <a:ext cx="756000" cy="7575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3" name="TextBox 2"/>
          <p:cNvSpPr txBox="1"/>
          <p:nvPr/>
        </p:nvSpPr>
        <p:spPr>
          <a:xfrm>
            <a:off x="5657583" y="6269041"/>
            <a:ext cx="1957652" cy="461665"/>
          </a:xfrm>
          <a:prstGeom prst="rect">
            <a:avLst/>
          </a:prstGeom>
          <a:noFill/>
        </p:spPr>
        <p:txBody>
          <a:bodyPr wrap="none" rtlCol="0">
            <a:spAutoFit/>
          </a:bodyPr>
          <a:lstStyle/>
          <a:p>
            <a:r>
              <a:rPr lang="sv-SE" sz="1200" dirty="0" smtClean="0"/>
              <a:t>Log2 </a:t>
            </a:r>
            <a:r>
              <a:rPr lang="sv-SE" sz="1200" dirty="0" err="1" smtClean="0"/>
              <a:t>transformed</a:t>
            </a:r>
            <a:r>
              <a:rPr lang="sv-SE" sz="1200" dirty="0" smtClean="0"/>
              <a:t> </a:t>
            </a:r>
          </a:p>
          <a:p>
            <a:r>
              <a:rPr lang="sv-SE" sz="1200" dirty="0" smtClean="0"/>
              <a:t>White box: no data </a:t>
            </a:r>
            <a:r>
              <a:rPr lang="sv-SE" sz="1200" dirty="0" err="1" smtClean="0"/>
              <a:t>available</a:t>
            </a:r>
            <a:endParaRPr lang="sv-SE" sz="1200" dirty="0"/>
          </a:p>
        </p:txBody>
      </p:sp>
      <p:sp>
        <p:nvSpPr>
          <p:cNvPr id="24" name="TextBox 23"/>
          <p:cNvSpPr txBox="1"/>
          <p:nvPr/>
        </p:nvSpPr>
        <p:spPr>
          <a:xfrm>
            <a:off x="378941" y="198042"/>
            <a:ext cx="7118990" cy="1200329"/>
          </a:xfrm>
          <a:prstGeom prst="rect">
            <a:avLst/>
          </a:prstGeom>
          <a:noFill/>
        </p:spPr>
        <p:txBody>
          <a:bodyPr wrap="square" rtlCol="0">
            <a:spAutoFit/>
          </a:bodyPr>
          <a:lstStyle/>
          <a:p>
            <a:r>
              <a:rPr lang="en-US" sz="1200" dirty="0"/>
              <a:t>A set of </a:t>
            </a:r>
            <a:r>
              <a:rPr lang="en-US" sz="1200" dirty="0" smtClean="0"/>
              <a:t>51 </a:t>
            </a:r>
            <a:r>
              <a:rPr lang="en-US" sz="1200" dirty="0"/>
              <a:t>probes were tested in </a:t>
            </a:r>
            <a:r>
              <a:rPr lang="en-US" sz="1200" dirty="0" smtClean="0"/>
              <a:t>24 </a:t>
            </a:r>
            <a:r>
              <a:rPr lang="en-US" sz="1200" dirty="0"/>
              <a:t>blood donors including </a:t>
            </a:r>
            <a:r>
              <a:rPr lang="en-US" sz="1200" dirty="0"/>
              <a:t>9</a:t>
            </a:r>
            <a:r>
              <a:rPr lang="en-US" sz="1200" dirty="0" smtClean="0"/>
              <a:t> </a:t>
            </a:r>
            <a:r>
              <a:rPr lang="en-US" sz="1200" dirty="0"/>
              <a:t>patients with systemic lupus </a:t>
            </a:r>
            <a:r>
              <a:rPr lang="en-US" sz="1200" dirty="0" err="1"/>
              <a:t>erythemtosus</a:t>
            </a:r>
            <a:r>
              <a:rPr lang="en-US" sz="1200" dirty="0"/>
              <a:t> (SLE), </a:t>
            </a:r>
            <a:r>
              <a:rPr lang="en-US" sz="1200" dirty="0"/>
              <a:t>8</a:t>
            </a:r>
            <a:r>
              <a:rPr lang="en-US" sz="1200" dirty="0" smtClean="0"/>
              <a:t> </a:t>
            </a:r>
            <a:r>
              <a:rPr lang="en-US" sz="1200" dirty="0"/>
              <a:t>with idiopathic inflammatory myositis (IIM) and 7 healthy donors. The effect on PBMC </a:t>
            </a:r>
            <a:r>
              <a:rPr lang="en-US" sz="1200" dirty="0" err="1" smtClean="0"/>
              <a:t>IFN</a:t>
            </a:r>
            <a:r>
              <a:rPr lang="en-US" sz="1200" dirty="0" err="1" smtClean="0">
                <a:latin typeface="Symbol" panose="05050102010706020507" pitchFamily="18" charset="2"/>
              </a:rPr>
              <a:t>a</a:t>
            </a:r>
            <a:r>
              <a:rPr lang="en-US" sz="1200" dirty="0" smtClean="0"/>
              <a:t> </a:t>
            </a:r>
            <a:r>
              <a:rPr lang="en-US" sz="1200" dirty="0"/>
              <a:t>secretion </a:t>
            </a:r>
            <a:r>
              <a:rPr lang="en-US" sz="1200" dirty="0" smtClean="0"/>
              <a:t>after 24h cell </a:t>
            </a:r>
            <a:r>
              <a:rPr lang="en-US" sz="1200" dirty="0"/>
              <a:t>culture in presence of </a:t>
            </a:r>
            <a:r>
              <a:rPr lang="en-US" sz="1200" dirty="0" smtClean="0"/>
              <a:t>SLE immune complex is expressed </a:t>
            </a:r>
            <a:r>
              <a:rPr lang="en-US" sz="1200" dirty="0"/>
              <a:t>normalized to the vehicle control (0,01% </a:t>
            </a:r>
            <a:r>
              <a:rPr lang="en-US" sz="1200" dirty="0" smtClean="0"/>
              <a:t>or 0,001% DMSO). Probes are added at 1uM or 0,1uM, as indicated. </a:t>
            </a:r>
            <a:r>
              <a:rPr lang="en-US" sz="1200" dirty="0" err="1" smtClean="0"/>
              <a:t>Pobes</a:t>
            </a:r>
            <a:r>
              <a:rPr lang="en-US" sz="1200" dirty="0" smtClean="0"/>
              <a:t> with p&lt;0,07 vs vehicle control are marked with red boxes. Due to constraints in the number of PBMC available from each donor, not all probes were tested in each blood donor.</a:t>
            </a:r>
          </a:p>
        </p:txBody>
      </p:sp>
      <p:sp>
        <p:nvSpPr>
          <p:cNvPr id="25" name="TextBox 24"/>
          <p:cNvSpPr txBox="1"/>
          <p:nvPr/>
        </p:nvSpPr>
        <p:spPr>
          <a:xfrm>
            <a:off x="7661830" y="296145"/>
            <a:ext cx="773608" cy="276999"/>
          </a:xfrm>
          <a:prstGeom prst="rect">
            <a:avLst/>
          </a:prstGeom>
          <a:noFill/>
        </p:spPr>
        <p:txBody>
          <a:bodyPr wrap="square" rtlCol="0">
            <a:spAutoFit/>
          </a:bodyPr>
          <a:lstStyle/>
          <a:p>
            <a:r>
              <a:rPr lang="sv-SE" sz="1200" b="1" dirty="0" err="1" smtClean="0"/>
              <a:t>Fig</a:t>
            </a:r>
            <a:r>
              <a:rPr lang="sv-SE" sz="1200" b="1" dirty="0" smtClean="0"/>
              <a:t> 3</a:t>
            </a:r>
            <a:endParaRPr lang="sv-SE" sz="1200" b="1" dirty="0"/>
          </a:p>
        </p:txBody>
      </p:sp>
    </p:spTree>
    <p:extLst>
      <p:ext uri="{BB962C8B-B14F-4D97-AF65-F5344CB8AC3E}">
        <p14:creationId xmlns:p14="http://schemas.microsoft.com/office/powerpoint/2010/main" val="1522897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909326" y="5837661"/>
            <a:ext cx="5316021" cy="1015663"/>
          </a:xfrm>
          <a:prstGeom prst="rect">
            <a:avLst/>
          </a:prstGeom>
          <a:noFill/>
        </p:spPr>
        <p:txBody>
          <a:bodyPr wrap="square" rtlCol="0">
            <a:spAutoFit/>
          </a:bodyPr>
          <a:lstStyle/>
          <a:p>
            <a:r>
              <a:rPr lang="sv-SE" sz="1200" dirty="0" smtClean="0">
                <a:solidFill>
                  <a:srgbClr val="FF0000"/>
                </a:solidFill>
              </a:rPr>
              <a:t>*   </a:t>
            </a:r>
            <a:r>
              <a:rPr lang="sv-SE" sz="1200" dirty="0" smtClean="0"/>
              <a:t>p&lt;0,05 vs </a:t>
            </a:r>
            <a:endParaRPr lang="sv-SE" sz="1200" dirty="0" smtClean="0"/>
          </a:p>
          <a:p>
            <a:r>
              <a:rPr lang="sv-SE" sz="1200" dirty="0" smtClean="0">
                <a:solidFill>
                  <a:srgbClr val="FF0000"/>
                </a:solidFill>
              </a:rPr>
              <a:t>** </a:t>
            </a:r>
            <a:r>
              <a:rPr lang="sv-SE" sz="1200" dirty="0" smtClean="0"/>
              <a:t>p&lt;0,01</a:t>
            </a:r>
          </a:p>
          <a:p>
            <a:r>
              <a:rPr lang="sv-SE" sz="1200" dirty="0" err="1" smtClean="0"/>
              <a:t>Probes</a:t>
            </a:r>
            <a:r>
              <a:rPr lang="sv-SE" sz="1200" dirty="0" smtClean="0"/>
              <a:t> </a:t>
            </a:r>
            <a:r>
              <a:rPr lang="sv-SE" sz="1200" dirty="0" err="1" smtClean="0"/>
              <a:t>with</a:t>
            </a:r>
            <a:r>
              <a:rPr lang="sv-SE" sz="1200" dirty="0" smtClean="0"/>
              <a:t> &gt;50% </a:t>
            </a:r>
            <a:r>
              <a:rPr lang="sv-SE" sz="1200" dirty="0" err="1" smtClean="0"/>
              <a:t>average</a:t>
            </a:r>
            <a:r>
              <a:rPr lang="sv-SE" sz="1200" dirty="0" smtClean="0"/>
              <a:t> inhibition </a:t>
            </a:r>
            <a:r>
              <a:rPr lang="sv-SE" sz="1200" dirty="0" err="1" smtClean="0"/>
              <a:t>are</a:t>
            </a:r>
            <a:r>
              <a:rPr lang="sv-SE" sz="1200" dirty="0" smtClean="0"/>
              <a:t> </a:t>
            </a:r>
            <a:r>
              <a:rPr lang="sv-SE" sz="1200" dirty="0" err="1" smtClean="0"/>
              <a:t>marked</a:t>
            </a:r>
            <a:r>
              <a:rPr lang="sv-SE" sz="1200" dirty="0" smtClean="0"/>
              <a:t> </a:t>
            </a:r>
            <a:r>
              <a:rPr lang="sv-SE" sz="1200" dirty="0" err="1" smtClean="0"/>
              <a:t>with</a:t>
            </a:r>
            <a:r>
              <a:rPr lang="sv-SE" sz="1200" dirty="0" smtClean="0"/>
              <a:t> red </a:t>
            </a:r>
            <a:r>
              <a:rPr lang="sv-SE" sz="1200" dirty="0" err="1" smtClean="0"/>
              <a:t>boxes</a:t>
            </a:r>
            <a:endParaRPr lang="sv-SE" sz="1200" dirty="0" smtClean="0"/>
          </a:p>
          <a:p>
            <a:r>
              <a:rPr lang="sv-SE" sz="1200" dirty="0" err="1" smtClean="0"/>
              <a:t>Average</a:t>
            </a:r>
            <a:r>
              <a:rPr lang="sv-SE" sz="1200" dirty="0" smtClean="0"/>
              <a:t> inhibition </a:t>
            </a:r>
            <a:r>
              <a:rPr lang="sv-SE" sz="1200" dirty="0" err="1" smtClean="0"/>
              <a:t>of</a:t>
            </a:r>
            <a:r>
              <a:rPr lang="sv-SE" sz="1200" dirty="0" smtClean="0"/>
              <a:t> all </a:t>
            </a:r>
            <a:r>
              <a:rPr lang="sv-SE" sz="1200" dirty="0" err="1" smtClean="0"/>
              <a:t>tested</a:t>
            </a:r>
            <a:r>
              <a:rPr lang="sv-SE" sz="1200" dirty="0" smtClean="0"/>
              <a:t> donors is </a:t>
            </a:r>
            <a:r>
              <a:rPr lang="sv-SE" sz="1200" dirty="0" err="1" smtClean="0"/>
              <a:t>marked</a:t>
            </a:r>
            <a:r>
              <a:rPr lang="sv-SE" sz="1200" dirty="0" smtClean="0"/>
              <a:t> </a:t>
            </a:r>
            <a:r>
              <a:rPr lang="sv-SE" sz="1200" dirty="0" err="1" smtClean="0"/>
              <a:t>with</a:t>
            </a:r>
            <a:r>
              <a:rPr lang="sv-SE" sz="1200" dirty="0" smtClean="0"/>
              <a:t> black </a:t>
            </a:r>
            <a:r>
              <a:rPr lang="sv-SE" sz="1200" dirty="0" err="1" smtClean="0"/>
              <a:t>dashes</a:t>
            </a:r>
            <a:endParaRPr lang="sv-SE" sz="1200" dirty="0" smtClean="0"/>
          </a:p>
          <a:p>
            <a:r>
              <a:rPr lang="sv-SE" sz="1200" dirty="0" err="1" smtClean="0"/>
              <a:t>Dots</a:t>
            </a:r>
            <a:r>
              <a:rPr lang="sv-SE" sz="1200" dirty="0" smtClean="0"/>
              <a:t> </a:t>
            </a:r>
            <a:r>
              <a:rPr lang="sv-SE" sz="1200" dirty="0" err="1" smtClean="0"/>
              <a:t>represent</a:t>
            </a:r>
            <a:r>
              <a:rPr lang="sv-SE" sz="1200" dirty="0" smtClean="0"/>
              <a:t> </a:t>
            </a:r>
            <a:r>
              <a:rPr lang="sv-SE" sz="1200" dirty="0" err="1" smtClean="0"/>
              <a:t>results</a:t>
            </a:r>
            <a:r>
              <a:rPr lang="sv-SE" sz="1200" dirty="0" smtClean="0"/>
              <a:t> from </a:t>
            </a:r>
            <a:r>
              <a:rPr lang="sv-SE" sz="1200" dirty="0" err="1" smtClean="0"/>
              <a:t>individual</a:t>
            </a:r>
            <a:r>
              <a:rPr lang="sv-SE" sz="1200" dirty="0" smtClean="0"/>
              <a:t> </a:t>
            </a:r>
            <a:r>
              <a:rPr lang="sv-SE" sz="1200" dirty="0" err="1" smtClean="0"/>
              <a:t>blood</a:t>
            </a:r>
            <a:r>
              <a:rPr lang="sv-SE" sz="1200" dirty="0" smtClean="0"/>
              <a:t> donors</a:t>
            </a:r>
          </a:p>
        </p:txBody>
      </p:sp>
      <p:sp>
        <p:nvSpPr>
          <p:cNvPr id="20" name="TextBox 19"/>
          <p:cNvSpPr txBox="1"/>
          <p:nvPr/>
        </p:nvSpPr>
        <p:spPr>
          <a:xfrm>
            <a:off x="546446" y="561024"/>
            <a:ext cx="7118990" cy="1200329"/>
          </a:xfrm>
          <a:prstGeom prst="rect">
            <a:avLst/>
          </a:prstGeom>
          <a:noFill/>
        </p:spPr>
        <p:txBody>
          <a:bodyPr wrap="square" rtlCol="0">
            <a:spAutoFit/>
          </a:bodyPr>
          <a:lstStyle/>
          <a:p>
            <a:r>
              <a:rPr lang="en-US" sz="1200" dirty="0" smtClean="0"/>
              <a:t>The results from individual donors of the 9 probes with p&lt;0,07 vs vehicle control is shown in figure 4. Of these, UNC0638, MK-2206 and </a:t>
            </a:r>
            <a:r>
              <a:rPr lang="en-US" sz="1200" dirty="0" err="1" smtClean="0"/>
              <a:t>skepinone</a:t>
            </a:r>
            <a:r>
              <a:rPr lang="en-US" sz="1200" dirty="0" smtClean="0"/>
              <a:t> showed significant inhibitory effects (p&lt;0,05 and &gt;50% average inhibition). The effects of the different probes did not differ between groups of blood donor. Thus, we confirm AKT and p38-MAPK as important players in immune complex induced cellular activation. The inhibitory effect of UNC0638 may indicate off target interactions, which are presently being investigated. We saw variable but significant inhibitory effect using the IRAK 1/4 inhibitor I at 1uM.</a:t>
            </a:r>
          </a:p>
        </p:txBody>
      </p:sp>
      <p:grpSp>
        <p:nvGrpSpPr>
          <p:cNvPr id="5" name="Group 4"/>
          <p:cNvGrpSpPr/>
          <p:nvPr/>
        </p:nvGrpSpPr>
        <p:grpSpPr>
          <a:xfrm>
            <a:off x="1451838" y="1863717"/>
            <a:ext cx="8271282" cy="3877928"/>
            <a:chOff x="1522958" y="1856428"/>
            <a:chExt cx="8271282" cy="3877928"/>
          </a:xfrm>
        </p:grpSpPr>
        <p:cxnSp>
          <p:nvCxnSpPr>
            <p:cNvPr id="6" name="Straight Connector 5"/>
            <p:cNvCxnSpPr/>
            <p:nvPr/>
          </p:nvCxnSpPr>
          <p:spPr>
            <a:xfrm>
              <a:off x="2646068" y="3255343"/>
              <a:ext cx="7020000" cy="823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1909762" y="2222153"/>
              <a:ext cx="7884478" cy="3512203"/>
              <a:chOff x="1909762" y="1724364"/>
              <a:chExt cx="8372475" cy="3969352"/>
            </a:xfrm>
          </p:grpSpPr>
          <p:sp>
            <p:nvSpPr>
              <p:cNvPr id="8" name="TextBox 7"/>
              <p:cNvSpPr txBox="1"/>
              <p:nvPr/>
            </p:nvSpPr>
            <p:spPr>
              <a:xfrm>
                <a:off x="3501081" y="1724364"/>
                <a:ext cx="300082" cy="369332"/>
              </a:xfrm>
              <a:prstGeom prst="rect">
                <a:avLst/>
              </a:prstGeom>
              <a:noFill/>
            </p:spPr>
            <p:txBody>
              <a:bodyPr wrap="none" rtlCol="0">
                <a:spAutoFit/>
              </a:bodyPr>
              <a:lstStyle/>
              <a:p>
                <a:r>
                  <a:rPr lang="sv-SE" dirty="0">
                    <a:solidFill>
                      <a:srgbClr val="FF0000"/>
                    </a:solidFill>
                  </a:rPr>
                  <a:t>*</a:t>
                </a:r>
              </a:p>
            </p:txBody>
          </p:sp>
          <p:sp>
            <p:nvSpPr>
              <p:cNvPr id="9" name="TextBox 8"/>
              <p:cNvSpPr txBox="1"/>
              <p:nvPr/>
            </p:nvSpPr>
            <p:spPr>
              <a:xfrm>
                <a:off x="8620854" y="1724364"/>
                <a:ext cx="415498" cy="369332"/>
              </a:xfrm>
              <a:prstGeom prst="rect">
                <a:avLst/>
              </a:prstGeom>
              <a:noFill/>
            </p:spPr>
            <p:txBody>
              <a:bodyPr wrap="none" rtlCol="0">
                <a:spAutoFit/>
              </a:bodyPr>
              <a:lstStyle/>
              <a:p>
                <a:r>
                  <a:rPr lang="sv-SE" dirty="0" smtClean="0">
                    <a:solidFill>
                      <a:srgbClr val="FF0000"/>
                    </a:solidFill>
                  </a:rPr>
                  <a:t>**</a:t>
                </a:r>
                <a:endParaRPr lang="sv-SE" dirty="0">
                  <a:solidFill>
                    <a:srgbClr val="FF0000"/>
                  </a:solidFill>
                </a:endParaRPr>
              </a:p>
            </p:txBody>
          </p:sp>
          <p:sp>
            <p:nvSpPr>
              <p:cNvPr id="10" name="TextBox 9"/>
              <p:cNvSpPr txBox="1"/>
              <p:nvPr/>
            </p:nvSpPr>
            <p:spPr>
              <a:xfrm>
                <a:off x="5242441" y="1724364"/>
                <a:ext cx="300082" cy="369332"/>
              </a:xfrm>
              <a:prstGeom prst="rect">
                <a:avLst/>
              </a:prstGeom>
              <a:noFill/>
            </p:spPr>
            <p:txBody>
              <a:bodyPr wrap="none" rtlCol="0">
                <a:spAutoFit/>
              </a:bodyPr>
              <a:lstStyle/>
              <a:p>
                <a:r>
                  <a:rPr lang="sv-SE" dirty="0">
                    <a:solidFill>
                      <a:srgbClr val="FF0000"/>
                    </a:solidFill>
                  </a:rPr>
                  <a:t>*</a:t>
                </a:r>
              </a:p>
            </p:txBody>
          </p:sp>
          <p:sp>
            <p:nvSpPr>
              <p:cNvPr id="11" name="TextBox 10"/>
              <p:cNvSpPr txBox="1"/>
              <p:nvPr/>
            </p:nvSpPr>
            <p:spPr>
              <a:xfrm>
                <a:off x="6983801" y="1724364"/>
                <a:ext cx="300082" cy="369332"/>
              </a:xfrm>
              <a:prstGeom prst="rect">
                <a:avLst/>
              </a:prstGeom>
              <a:noFill/>
            </p:spPr>
            <p:txBody>
              <a:bodyPr wrap="none" rtlCol="0">
                <a:spAutoFit/>
              </a:bodyPr>
              <a:lstStyle/>
              <a:p>
                <a:r>
                  <a:rPr lang="sv-SE" dirty="0">
                    <a:solidFill>
                      <a:srgbClr val="FF0000"/>
                    </a:solidFill>
                  </a:rPr>
                  <a:t>*</a:t>
                </a:r>
              </a:p>
            </p:txBody>
          </p:sp>
          <p:sp>
            <p:nvSpPr>
              <p:cNvPr id="12" name="TextBox 11"/>
              <p:cNvSpPr txBox="1"/>
              <p:nvPr/>
            </p:nvSpPr>
            <p:spPr>
              <a:xfrm>
                <a:off x="7797114" y="1724364"/>
                <a:ext cx="300082" cy="369332"/>
              </a:xfrm>
              <a:prstGeom prst="rect">
                <a:avLst/>
              </a:prstGeom>
              <a:noFill/>
            </p:spPr>
            <p:txBody>
              <a:bodyPr wrap="none" rtlCol="0">
                <a:spAutoFit/>
              </a:bodyPr>
              <a:lstStyle/>
              <a:p>
                <a:r>
                  <a:rPr lang="sv-SE" dirty="0">
                    <a:solidFill>
                      <a:srgbClr val="FF0000"/>
                    </a:solidFill>
                  </a:rPr>
                  <a:t>*</a:t>
                </a:r>
              </a:p>
            </p:txBody>
          </p:sp>
          <p:sp>
            <p:nvSpPr>
              <p:cNvPr id="13" name="TextBox 12"/>
              <p:cNvSpPr txBox="1"/>
              <p:nvPr/>
            </p:nvSpPr>
            <p:spPr>
              <a:xfrm>
                <a:off x="9560011" y="1724364"/>
                <a:ext cx="300082" cy="369332"/>
              </a:xfrm>
              <a:prstGeom prst="rect">
                <a:avLst/>
              </a:prstGeom>
              <a:noFill/>
            </p:spPr>
            <p:txBody>
              <a:bodyPr wrap="none" rtlCol="0">
                <a:spAutoFit/>
              </a:bodyPr>
              <a:lstStyle/>
              <a:p>
                <a:r>
                  <a:rPr lang="sv-SE" dirty="0">
                    <a:solidFill>
                      <a:srgbClr val="FF0000"/>
                    </a:solidFill>
                  </a:rPr>
                  <a:t>*</a:t>
                </a:r>
              </a:p>
            </p:txBody>
          </p:sp>
          <p:graphicFrame>
            <p:nvGraphicFramePr>
              <p:cNvPr id="15" name="Chart 14"/>
              <p:cNvGraphicFramePr>
                <a:graphicFrameLocks/>
              </p:cNvGraphicFramePr>
              <p:nvPr>
                <p:extLst>
                  <p:ext uri="{D42A27DB-BD31-4B8C-83A1-F6EECF244321}">
                    <p14:modId xmlns:p14="http://schemas.microsoft.com/office/powerpoint/2010/main" val="3633462983"/>
                  </p:ext>
                </p:extLst>
              </p:nvPr>
            </p:nvGraphicFramePr>
            <p:xfrm>
              <a:off x="1909762" y="1740841"/>
              <a:ext cx="8372475" cy="3952875"/>
            </p:xfrm>
            <a:graphic>
              <a:graphicData uri="http://schemas.openxmlformats.org/drawingml/2006/chart">
                <c:chart xmlns:c="http://schemas.openxmlformats.org/drawingml/2006/chart" xmlns:r="http://schemas.openxmlformats.org/officeDocument/2006/relationships" r:id="rId2"/>
              </a:graphicData>
            </a:graphic>
          </p:graphicFrame>
        </p:grpSp>
        <p:sp>
          <p:nvSpPr>
            <p:cNvPr id="16" name="Rectangle 15"/>
            <p:cNvSpPr/>
            <p:nvPr/>
          </p:nvSpPr>
          <p:spPr>
            <a:xfrm>
              <a:off x="5004537" y="5522310"/>
              <a:ext cx="674110" cy="1484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ectangle 16"/>
            <p:cNvSpPr/>
            <p:nvPr/>
          </p:nvSpPr>
          <p:spPr>
            <a:xfrm>
              <a:off x="6579087" y="5522310"/>
              <a:ext cx="674110" cy="1484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Rectangle 17"/>
            <p:cNvSpPr/>
            <p:nvPr/>
          </p:nvSpPr>
          <p:spPr>
            <a:xfrm>
              <a:off x="8899929" y="5522310"/>
              <a:ext cx="720000" cy="1484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TextBox 20"/>
            <p:cNvSpPr txBox="1"/>
            <p:nvPr/>
          </p:nvSpPr>
          <p:spPr>
            <a:xfrm>
              <a:off x="1522958" y="1856428"/>
              <a:ext cx="773608" cy="276999"/>
            </a:xfrm>
            <a:prstGeom prst="rect">
              <a:avLst/>
            </a:prstGeom>
            <a:noFill/>
          </p:spPr>
          <p:txBody>
            <a:bodyPr wrap="square" rtlCol="0">
              <a:spAutoFit/>
            </a:bodyPr>
            <a:lstStyle/>
            <a:p>
              <a:r>
                <a:rPr lang="sv-SE" sz="1200" b="1" dirty="0" err="1" smtClean="0"/>
                <a:t>Fig</a:t>
              </a:r>
              <a:r>
                <a:rPr lang="sv-SE" sz="1200" b="1" dirty="0" smtClean="0"/>
                <a:t> 4</a:t>
              </a:r>
              <a:endParaRPr lang="sv-SE" sz="1200" b="1" dirty="0"/>
            </a:p>
          </p:txBody>
        </p:sp>
      </p:grpSp>
    </p:spTree>
    <p:extLst>
      <p:ext uri="{BB962C8B-B14F-4D97-AF65-F5344CB8AC3E}">
        <p14:creationId xmlns:p14="http://schemas.microsoft.com/office/powerpoint/2010/main" val="124406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954</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vector>
  </TitlesOfParts>
  <Company>Karolinska Institutet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Berg</dc:creator>
  <cp:lastModifiedBy>Louise Berg</cp:lastModifiedBy>
  <cp:revision>41</cp:revision>
  <cp:lastPrinted>2017-08-08T11:15:35Z</cp:lastPrinted>
  <dcterms:created xsi:type="dcterms:W3CDTF">2017-08-07T08:29:01Z</dcterms:created>
  <dcterms:modified xsi:type="dcterms:W3CDTF">2017-08-10T11:56:03Z</dcterms:modified>
</cp:coreProperties>
</file>